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9" r:id="rId2"/>
    <p:sldId id="258" r:id="rId3"/>
    <p:sldId id="260" r:id="rId4"/>
    <p:sldId id="275" r:id="rId5"/>
    <p:sldId id="276" r:id="rId6"/>
    <p:sldId id="277" r:id="rId7"/>
    <p:sldId id="278" r:id="rId8"/>
    <p:sldId id="262" r:id="rId9"/>
    <p:sldId id="270" r:id="rId10"/>
    <p:sldId id="273" r:id="rId11"/>
    <p:sldId id="274" r:id="rId12"/>
    <p:sldId id="271" r:id="rId13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opGleK0szaqrAwGuI1pRSg" hashData="S6xWDIoXwBCk+MchaZOEDkhrXXU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6499" autoAdjust="0"/>
    <p:restoredTop sz="94660"/>
  </p:normalViewPr>
  <p:slideViewPr>
    <p:cSldViewPr>
      <p:cViewPr varScale="1">
        <p:scale>
          <a:sx n="101" d="100"/>
          <a:sy n="101" d="100"/>
        </p:scale>
        <p:origin x="-3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690D-8AFA-44FA-9CCF-9675CF63B7DB}" type="datetimeFigureOut">
              <a:rPr lang="fa-IR" smtClean="0"/>
              <a:pPr/>
              <a:t>11/23/1434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73A8-AFE3-4816-8261-63A1FDA16AB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690D-8AFA-44FA-9CCF-9675CF63B7DB}" type="datetimeFigureOut">
              <a:rPr lang="fa-IR" smtClean="0"/>
              <a:pPr/>
              <a:t>11/23/1434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73A8-AFE3-4816-8261-63A1FDA16AB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690D-8AFA-44FA-9CCF-9675CF63B7DB}" type="datetimeFigureOut">
              <a:rPr lang="fa-IR" smtClean="0"/>
              <a:pPr/>
              <a:t>11/23/1434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73A8-AFE3-4816-8261-63A1FDA16AB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690D-8AFA-44FA-9CCF-9675CF63B7DB}" type="datetimeFigureOut">
              <a:rPr lang="fa-IR" smtClean="0"/>
              <a:pPr/>
              <a:t>11/23/1434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73A8-AFE3-4816-8261-63A1FDA16AB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690D-8AFA-44FA-9CCF-9675CF63B7DB}" type="datetimeFigureOut">
              <a:rPr lang="fa-IR" smtClean="0"/>
              <a:pPr/>
              <a:t>11/23/1434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73A8-AFE3-4816-8261-63A1FDA16AB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690D-8AFA-44FA-9CCF-9675CF63B7DB}" type="datetimeFigureOut">
              <a:rPr lang="fa-IR" smtClean="0"/>
              <a:pPr/>
              <a:t>11/23/1434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73A8-AFE3-4816-8261-63A1FDA16AB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690D-8AFA-44FA-9CCF-9675CF63B7DB}" type="datetimeFigureOut">
              <a:rPr lang="fa-IR" smtClean="0"/>
              <a:pPr/>
              <a:t>11/23/1434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73A8-AFE3-4816-8261-63A1FDA16AB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690D-8AFA-44FA-9CCF-9675CF63B7DB}" type="datetimeFigureOut">
              <a:rPr lang="fa-IR" smtClean="0"/>
              <a:pPr/>
              <a:t>11/23/1434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73A8-AFE3-4816-8261-63A1FDA16AB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690D-8AFA-44FA-9CCF-9675CF63B7DB}" type="datetimeFigureOut">
              <a:rPr lang="fa-IR" smtClean="0"/>
              <a:pPr/>
              <a:t>11/23/1434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73A8-AFE3-4816-8261-63A1FDA16AB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690D-8AFA-44FA-9CCF-9675CF63B7DB}" type="datetimeFigureOut">
              <a:rPr lang="fa-IR" smtClean="0"/>
              <a:pPr/>
              <a:t>11/23/1434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73A8-AFE3-4816-8261-63A1FDA16AB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690D-8AFA-44FA-9CCF-9675CF63B7DB}" type="datetimeFigureOut">
              <a:rPr lang="fa-IR" smtClean="0"/>
              <a:pPr/>
              <a:t>11/23/1434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73A8-AFE3-4816-8261-63A1FDA16AB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2690D-8AFA-44FA-9CCF-9675CF63B7DB}" type="datetimeFigureOut">
              <a:rPr lang="fa-IR" smtClean="0"/>
              <a:pPr/>
              <a:t>11/23/1434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73A8-AFE3-4816-8261-63A1FDA16ABF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571504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fa-IR" sz="3600" dirty="0" smtClean="0">
              <a:latin typeface="Arial Rounded MT Bold" pitchFamily="34" charset="0"/>
              <a:cs typeface="B Badr" pitchFamily="2" charset="-78"/>
            </a:endParaRPr>
          </a:p>
          <a:p>
            <a:pPr algn="ctr">
              <a:buNone/>
            </a:pPr>
            <a:r>
              <a:rPr lang="fa-IR" sz="3600" dirty="0" smtClean="0">
                <a:latin typeface="Arial Rounded MT Bold" pitchFamily="34" charset="0"/>
                <a:cs typeface="B Badr" pitchFamily="2" charset="-78"/>
              </a:rPr>
              <a:t>بسم الله الرحمن الرحیم</a:t>
            </a:r>
          </a:p>
          <a:p>
            <a:pPr algn="ctr">
              <a:buNone/>
            </a:pPr>
            <a:r>
              <a:rPr lang="fa-IR" sz="3600" dirty="0" smtClean="0">
                <a:latin typeface="Arial Rounded MT Bold" pitchFamily="34" charset="0"/>
                <a:cs typeface="B Badr" pitchFamily="2" charset="-78"/>
              </a:rPr>
              <a:t> </a:t>
            </a:r>
          </a:p>
          <a:p>
            <a:pPr algn="ctr">
              <a:buNone/>
            </a:pPr>
            <a:r>
              <a:rPr lang="fa-IR" sz="4800" dirty="0" smtClean="0">
                <a:cs typeface="B Nazanin" pitchFamily="2" charset="-78"/>
              </a:rPr>
              <a:t>گزارش عملکرد ستاد مدیریت بحران شهرداری یزد</a:t>
            </a:r>
          </a:p>
          <a:p>
            <a:pPr algn="ctr">
              <a:buNone/>
            </a:pPr>
            <a:endParaRPr lang="fa-IR" sz="4800" dirty="0" smtClean="0">
              <a:cs typeface="B Nazanin" pitchFamily="2" charset="-78"/>
            </a:endParaRPr>
          </a:p>
          <a:p>
            <a:pPr algn="ctr">
              <a:buNone/>
            </a:pPr>
            <a:r>
              <a:rPr lang="fa-IR" dirty="0" smtClean="0">
                <a:cs typeface="B Nazanin" pitchFamily="2" charset="-78"/>
              </a:rPr>
              <a:t>دبیرخانه ستاد</a:t>
            </a:r>
            <a:br>
              <a:rPr lang="fa-IR" dirty="0" smtClean="0">
                <a:cs typeface="B Nazanin" pitchFamily="2" charset="-78"/>
              </a:rPr>
            </a:br>
            <a:r>
              <a:rPr lang="fa-IR" dirty="0" smtClean="0">
                <a:cs typeface="B Nazanin" pitchFamily="2" charset="-78"/>
              </a:rPr>
              <a:t> (سازمان آتش نشانی و خدمات ایمنی شهرداری یزد)</a:t>
            </a:r>
            <a:br>
              <a:rPr lang="fa-IR" dirty="0" smtClean="0">
                <a:cs typeface="B Nazanin" pitchFamily="2" charset="-78"/>
              </a:rPr>
            </a:br>
            <a:r>
              <a:rPr lang="fa-IR" sz="2800" dirty="0" smtClean="0">
                <a:cs typeface="B Nazanin" pitchFamily="2" charset="-78"/>
              </a:rPr>
              <a:t>مرداد 92</a:t>
            </a:r>
            <a:endParaRPr lang="fa-I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500042"/>
            <a:ext cx="8715436" cy="578647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  <a:defRPr/>
            </a:pPr>
            <a:r>
              <a:rPr lang="fa-IR" sz="2200" dirty="0" smtClean="0">
                <a:cs typeface="B Nazanin" pitchFamily="2" charset="-78"/>
              </a:rPr>
              <a:t>                                  </a:t>
            </a:r>
            <a:r>
              <a:rPr lang="fa-IR" sz="2200" b="1" dirty="0" smtClean="0">
                <a:solidFill>
                  <a:srgbClr val="FFC000"/>
                </a:solidFill>
                <a:cs typeface="B Nazanin" pitchFamily="2" charset="-78"/>
              </a:rPr>
              <a:t>( پیشگیری ، آمادگی و مقابله )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fa-IR" sz="2200" dirty="0" smtClean="0">
                <a:cs typeface="B Nazanin" pitchFamily="2" charset="-78"/>
              </a:rPr>
              <a:t>برگزاری آموزشهای همگانی ، صنعتی ، امداد و نجات ، پیشگیری و ضمن خدمت بر اساس استانداردهای آموزشی و کیفیت مطلوب 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fa-IR" sz="2200" dirty="0" smtClean="0">
                <a:solidFill>
                  <a:srgbClr val="FFFF00"/>
                </a:solidFill>
                <a:cs typeface="B Nazanin" pitchFamily="2" charset="-78"/>
              </a:rPr>
              <a:t>جذب آتش نشانان داوطلب برای رسیدن به استانداردهای شهری و ایجاد مرکز آتش نشان داوطلب  برای اولین بار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fa-IR" sz="2200" dirty="0" smtClean="0">
                <a:cs typeface="B Nazanin" pitchFamily="2" charset="-78"/>
              </a:rPr>
              <a:t>آموزش مدارس و آموزشگاهها از مهد کودک تا دانشگاهها 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fa-IR" sz="2200" dirty="0" smtClean="0">
                <a:solidFill>
                  <a:srgbClr val="FFFF00"/>
                </a:solidFill>
                <a:cs typeface="B Nazanin" pitchFamily="2" charset="-78"/>
              </a:rPr>
              <a:t>آموزش پارکها ، مساجد و اماکن عمومی 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fa-IR" sz="2200" dirty="0" smtClean="0">
                <a:cs typeface="B Nazanin" pitchFamily="2" charset="-78"/>
              </a:rPr>
              <a:t>آموزش ادارات و کارخانه ها 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fa-IR" sz="2200" dirty="0" smtClean="0">
                <a:solidFill>
                  <a:srgbClr val="FFFF00"/>
                </a:solidFill>
                <a:cs typeface="B Nazanin" pitchFamily="2" charset="-78"/>
              </a:rPr>
              <a:t>همکاری و حضور در نمایشگاههای مختلف استان و کشوری   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fa-IR" sz="2200" dirty="0" smtClean="0">
                <a:cs typeface="B Nazanin" pitchFamily="2" charset="-78"/>
              </a:rPr>
              <a:t>برگزاری کارگاه آموزشی آمادگی و مقابله با حوادث در جایگاههای </a:t>
            </a:r>
            <a:r>
              <a:rPr lang="en-US" sz="2200" dirty="0" smtClean="0">
                <a:cs typeface="B Nazanin" pitchFamily="2" charset="-78"/>
              </a:rPr>
              <a:t>CNG</a:t>
            </a:r>
            <a:r>
              <a:rPr lang="fa-IR" sz="2200" dirty="0" smtClean="0">
                <a:cs typeface="B Nazanin" pitchFamily="2" charset="-78"/>
              </a:rPr>
              <a:t> برای آتش نشانیهای استان 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fa-IR" sz="2200" dirty="0" smtClean="0">
                <a:solidFill>
                  <a:srgbClr val="FFFF00"/>
                </a:solidFill>
                <a:cs typeface="B Nazanin" pitchFamily="2" charset="-78"/>
              </a:rPr>
              <a:t>برگزاری دوره آموزشی و بازآموزی امداد و نجات چاه و حمل مصدوم 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fa-IR" sz="2200" dirty="0" smtClean="0">
                <a:cs typeface="B Nazanin" pitchFamily="2" charset="-78"/>
              </a:rPr>
              <a:t>برگزاری دوره آموزشی و بازآموزی غواصی و نجات غریق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fa-IR" sz="2200" dirty="0" smtClean="0">
                <a:solidFill>
                  <a:srgbClr val="FFFF00"/>
                </a:solidFill>
                <a:cs typeface="B Nazanin" pitchFamily="2" charset="-78"/>
              </a:rPr>
              <a:t>برگزاری مانورهای مختلف و همکاری با ارگانهای استان در این زمینه </a:t>
            </a:r>
            <a:endParaRPr lang="en-US" sz="2200" dirty="0" smtClean="0">
              <a:solidFill>
                <a:srgbClr val="FFFF00"/>
              </a:solidFill>
              <a:cs typeface="B Nazanin" pitchFamily="2" charset="-78"/>
            </a:endParaRPr>
          </a:p>
          <a:p>
            <a:pPr>
              <a:buNone/>
            </a:pPr>
            <a:endParaRPr lang="fa-IR" dirty="0"/>
          </a:p>
        </p:txBody>
      </p:sp>
      <p:pic>
        <p:nvPicPr>
          <p:cNvPr id="4" name="Picture 3" descr="DSC027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928802"/>
            <a:ext cx="2286016" cy="1524010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4" descr="DSC020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5000636"/>
            <a:ext cx="2275200" cy="1706401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Picture 5" descr="16jfr7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5000636"/>
            <a:ext cx="2275840" cy="1706880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Picture 6" descr="DSC0206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4929198"/>
            <a:ext cx="2275200" cy="1706400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500042"/>
            <a:ext cx="8715436" cy="578647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  <a:defRPr/>
            </a:pPr>
            <a:r>
              <a:rPr lang="fa-IR" sz="2600" dirty="0" smtClean="0">
                <a:solidFill>
                  <a:srgbClr val="FFC000"/>
                </a:solidFill>
                <a:cs typeface="B Nazanin" pitchFamily="2" charset="-78"/>
              </a:rPr>
              <a:t>                </a:t>
            </a:r>
            <a:r>
              <a:rPr lang="fa-IR" sz="2800" dirty="0" smtClean="0">
                <a:solidFill>
                  <a:srgbClr val="FFC000"/>
                </a:solidFill>
                <a:cs typeface="B Nazanin" pitchFamily="2" charset="-78"/>
              </a:rPr>
              <a:t>( آمادگی ، مقابله )</a:t>
            </a:r>
            <a:endParaRPr lang="fa-IR" sz="2600" dirty="0" smtClean="0">
              <a:solidFill>
                <a:srgbClr val="FFC000"/>
              </a:solidFill>
              <a:cs typeface="B Nazanin" pitchFamily="2" charset="-78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fa-IR" sz="2600" dirty="0" smtClean="0">
                <a:cs typeface="B Nazanin" pitchFamily="2" charset="-78"/>
              </a:rPr>
              <a:t>تشکیل واحد تربیت بدنی برای اولین بار در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fa-IR" sz="2600" dirty="0" smtClean="0">
                <a:cs typeface="B Nazanin" pitchFamily="2" charset="-78"/>
              </a:rPr>
              <a:t> سازمان آتش نشانی برای تقویت توان جسمی 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fa-IR" sz="2600" dirty="0" smtClean="0">
                <a:cs typeface="B Nazanin" pitchFamily="2" charset="-78"/>
              </a:rPr>
              <a:t>آتش نشانان ، ایجاد روحیه نشاط و شادابی و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fa-IR" sz="2600" dirty="0" smtClean="0">
                <a:cs typeface="B Nazanin" pitchFamily="2" charset="-78"/>
              </a:rPr>
              <a:t>آمادگی کادر عملیات در بهترین شرایط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fa-IR" sz="2600" dirty="0" smtClean="0">
                <a:solidFill>
                  <a:srgbClr val="FFFF00"/>
                </a:solidFill>
                <a:cs typeface="B Nazanin" pitchFamily="2" charset="-78"/>
              </a:rPr>
              <a:t>تجهيز ايستگاه هاي سازمان به وسايل ورزشي بدنسازي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fa-IR" sz="2600" dirty="0" smtClean="0">
                <a:cs typeface="B Nazanin" pitchFamily="2" charset="-78"/>
              </a:rPr>
              <a:t>قهرماني تيم يزد در مسابقه امدادی 100× 4 متر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fa-IR" sz="2600" dirty="0" smtClean="0">
                <a:cs typeface="B Nazanin" pitchFamily="2" charset="-78"/>
              </a:rPr>
              <a:t> تيمي درهشتمين المپياد آتش نشانان كشور در رشت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fa-IR" sz="2600" dirty="0" smtClean="0">
                <a:solidFill>
                  <a:srgbClr val="FFFF00"/>
                </a:solidFill>
                <a:cs typeface="B Nazanin" pitchFamily="2" charset="-78"/>
              </a:rPr>
              <a:t>برگزاری مسابقات عملیاتی ورزشی آتش نشانان استان 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fa-IR" sz="2600" dirty="0" smtClean="0">
                <a:solidFill>
                  <a:srgbClr val="FFFF00"/>
                </a:solidFill>
                <a:cs typeface="B Nazanin" pitchFamily="2" charset="-78"/>
              </a:rPr>
              <a:t>با میزبانی سازمان آتش نشانی یزد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fa-IR" sz="2600" dirty="0" smtClean="0">
                <a:cs typeface="B Nazanin" pitchFamily="2" charset="-78"/>
              </a:rPr>
              <a:t>قهرماني تيم آتش نشاني در مسابقات فوتسال 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ar-SA" sz="2600" dirty="0" smtClean="0">
                <a:solidFill>
                  <a:srgbClr val="FFFF00"/>
                </a:solidFill>
                <a:cs typeface="B Nazanin" pitchFamily="2" charset="-78"/>
              </a:rPr>
              <a:t>نایب قهرمانی تیم آتش نشانی یزد در اولین دوره </a:t>
            </a:r>
            <a:endParaRPr lang="fa-IR" sz="2600" dirty="0" smtClean="0">
              <a:solidFill>
                <a:srgbClr val="FFFF00"/>
              </a:solidFill>
              <a:cs typeface="B Nazanin" pitchFamily="2" charset="-78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ar-SA" sz="2600" dirty="0" smtClean="0">
                <a:solidFill>
                  <a:srgbClr val="FFFF00"/>
                </a:solidFill>
                <a:cs typeface="B Nazanin" pitchFamily="2" charset="-78"/>
              </a:rPr>
              <a:t>مسابقات والیبال</a:t>
            </a:r>
            <a:r>
              <a:rPr lang="fa-IR" sz="2600" dirty="0" smtClean="0">
                <a:solidFill>
                  <a:srgbClr val="FFFF00"/>
                </a:solidFill>
                <a:cs typeface="B Nazanin" pitchFamily="2" charset="-78"/>
              </a:rPr>
              <a:t> جام شهید محمد جهان آرا 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fa-IR" sz="2600" dirty="0" smtClean="0">
                <a:cs typeface="B Nazanin" pitchFamily="2" charset="-78"/>
              </a:rPr>
              <a:t>حضور پرسنل آتش نشانی در همایش کوهنوردی </a:t>
            </a:r>
          </a:p>
          <a:p>
            <a:endParaRPr lang="fa-IR" dirty="0"/>
          </a:p>
        </p:txBody>
      </p:sp>
      <p:pic>
        <p:nvPicPr>
          <p:cNvPr id="5" name="Picture 2" descr="C:\Documents and Settings\zangi\Desktop\عکس و مطلب جهت پاورپونت\IMG_4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571744"/>
            <a:ext cx="2714644" cy="1877629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Picture 5" descr="DSC071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28604"/>
            <a:ext cx="2714644" cy="1809763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Picture 6" descr="1zn8mt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4714884"/>
            <a:ext cx="2695246" cy="1785600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500042"/>
            <a:ext cx="8643998" cy="578647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fa-IR" sz="2400" dirty="0" smtClean="0">
              <a:cs typeface="B Nazanin" pitchFamily="2" charset="-78"/>
            </a:endParaRPr>
          </a:p>
          <a:p>
            <a:pPr>
              <a:buNone/>
            </a:pPr>
            <a:r>
              <a:rPr lang="fa-IR" sz="2600" b="1" dirty="0" smtClean="0">
                <a:solidFill>
                  <a:srgbClr val="FFC000"/>
                </a:solidFill>
                <a:cs typeface="B Nazanin" pitchFamily="2" charset="-78"/>
              </a:rPr>
              <a:t>          ( پیشگیری ، آمادگی و مقابله )</a:t>
            </a:r>
          </a:p>
          <a:p>
            <a:pPr>
              <a:buNone/>
            </a:pPr>
            <a:r>
              <a:rPr lang="fa-IR" sz="2600" dirty="0" smtClean="0">
                <a:cs typeface="B Nazanin" pitchFamily="2" charset="-78"/>
              </a:rPr>
              <a:t>برای اولین بار اجرای طرح عبور خودروهای امدادی</a:t>
            </a:r>
          </a:p>
          <a:p>
            <a:pPr>
              <a:buNone/>
            </a:pPr>
            <a:r>
              <a:rPr lang="fa-IR" sz="2600" dirty="0" smtClean="0">
                <a:cs typeface="B Nazanin" pitchFamily="2" charset="-78"/>
              </a:rPr>
              <a:t> در زمان عملیات از چهارراههای سطح شهر با همکاری</a:t>
            </a:r>
          </a:p>
          <a:p>
            <a:pPr>
              <a:buNone/>
            </a:pPr>
            <a:r>
              <a:rPr lang="fa-IR" sz="2600" dirty="0" smtClean="0">
                <a:cs typeface="B Nazanin" pitchFamily="2" charset="-78"/>
              </a:rPr>
              <a:t> معاونت ترافیک شهرداری  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fa-IR" sz="2600" dirty="0" smtClean="0">
                <a:solidFill>
                  <a:srgbClr val="FFFF00"/>
                </a:solidFill>
                <a:cs typeface="B Nazanin" pitchFamily="2" charset="-78"/>
              </a:rPr>
              <a:t>استقرار نرم افزار جامع حریق و حوادث بر پایه اطلاعات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fa-IR" sz="2600" dirty="0" smtClean="0">
                <a:solidFill>
                  <a:srgbClr val="FFFF00"/>
                </a:solidFill>
                <a:cs typeface="B Nazanin" pitchFamily="2" charset="-78"/>
              </a:rPr>
              <a:t> سیستم </a:t>
            </a:r>
            <a:r>
              <a:rPr lang="en-US" sz="2600" dirty="0" smtClean="0">
                <a:solidFill>
                  <a:srgbClr val="FFFF00"/>
                </a:solidFill>
                <a:cs typeface="B Nazanin" pitchFamily="2" charset="-78"/>
              </a:rPr>
              <a:t> GIS </a:t>
            </a:r>
            <a:r>
              <a:rPr lang="fa-IR" sz="2600" dirty="0" smtClean="0">
                <a:solidFill>
                  <a:srgbClr val="FFFF00"/>
                </a:solidFill>
                <a:cs typeface="B Nazanin" pitchFamily="2" charset="-78"/>
              </a:rPr>
              <a:t>و </a:t>
            </a:r>
            <a:r>
              <a:rPr lang="en-US" sz="2600" dirty="0" smtClean="0">
                <a:solidFill>
                  <a:srgbClr val="FFFF00"/>
                </a:solidFill>
                <a:cs typeface="B Nazanin" pitchFamily="2" charset="-78"/>
              </a:rPr>
              <a:t>GPS</a:t>
            </a:r>
            <a:endParaRPr lang="fa-IR" sz="2600" dirty="0" smtClean="0">
              <a:solidFill>
                <a:srgbClr val="FFFF00"/>
              </a:solidFill>
              <a:cs typeface="B Nazanin" pitchFamily="2" charset="-78"/>
            </a:endParaRPr>
          </a:p>
          <a:p>
            <a:pPr>
              <a:buNone/>
            </a:pPr>
            <a:r>
              <a:rPr lang="fa-IR" sz="2600" dirty="0" smtClean="0">
                <a:cs typeface="B Nazanin" pitchFamily="2" charset="-78"/>
              </a:rPr>
              <a:t>پیگیری و نصب شیرهای هیدرانت آتش نشانی در سطح </a:t>
            </a:r>
          </a:p>
          <a:p>
            <a:pPr>
              <a:buNone/>
            </a:pPr>
            <a:r>
              <a:rPr lang="fa-IR" sz="2600" dirty="0" smtClean="0">
                <a:cs typeface="B Nazanin" pitchFamily="2" charset="-78"/>
              </a:rPr>
              <a:t>شهر برای پوشش هرچه بیشترخدمات آتش نشانی </a:t>
            </a:r>
          </a:p>
          <a:p>
            <a:pPr>
              <a:buNone/>
            </a:pPr>
            <a:endParaRPr lang="fa-IR" sz="2600" dirty="0" smtClean="0">
              <a:cs typeface="B Nazanin" pitchFamily="2" charset="-78"/>
            </a:endParaRPr>
          </a:p>
          <a:p>
            <a:pPr>
              <a:buNone/>
            </a:pPr>
            <a:r>
              <a:rPr lang="fa-IR" sz="2600" dirty="0" smtClean="0">
                <a:solidFill>
                  <a:srgbClr val="FFFF00"/>
                </a:solidFill>
                <a:cs typeface="B Nazanin" pitchFamily="2" charset="-78"/>
              </a:rPr>
              <a:t>انتخاب برترین پورتال مجموعه شهرداری به دلیل بروزرسانی</a:t>
            </a:r>
          </a:p>
          <a:p>
            <a:pPr>
              <a:buNone/>
            </a:pPr>
            <a:r>
              <a:rPr lang="fa-IR" sz="2600" dirty="0" smtClean="0">
                <a:solidFill>
                  <a:srgbClr val="FFFF00"/>
                </a:solidFill>
                <a:cs typeface="B Nazanin" pitchFamily="2" charset="-78"/>
              </a:rPr>
              <a:t> مستمر در بخش اخبار حوادث ، تنوع خبر ، آموزشهای ایمنی</a:t>
            </a:r>
          </a:p>
          <a:p>
            <a:pPr>
              <a:buNone/>
            </a:pPr>
            <a:r>
              <a:rPr lang="fa-IR" sz="2600" dirty="0" smtClean="0">
                <a:solidFill>
                  <a:srgbClr val="FFFF00"/>
                </a:solidFill>
                <a:cs typeface="B Nazanin" pitchFamily="2" charset="-78"/>
              </a:rPr>
              <a:t> ، مقالات علمی و آتش نشانی ، ثبت نام آتش نشان داوطلب</a:t>
            </a:r>
          </a:p>
          <a:p>
            <a:pPr>
              <a:buNone/>
            </a:pPr>
            <a:r>
              <a:rPr lang="fa-IR" sz="2600" dirty="0" smtClean="0">
                <a:solidFill>
                  <a:srgbClr val="FFFF00"/>
                </a:solidFill>
                <a:cs typeface="B Nazanin" pitchFamily="2" charset="-78"/>
              </a:rPr>
              <a:t> و همکاری با رسانه های استان  </a:t>
            </a:r>
          </a:p>
          <a:p>
            <a:pPr>
              <a:buNone/>
            </a:pPr>
            <a:endParaRPr lang="fa-IR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Gill Sans MT"/>
              <a:cs typeface="B Yagut" pitchFamily="2" charset="-78"/>
            </a:endParaRPr>
          </a:p>
          <a:p>
            <a:pPr>
              <a:buNone/>
            </a:pPr>
            <a:endParaRPr lang="fa-IR" sz="2400" dirty="0" smtClean="0">
              <a:cs typeface="B Nazanin" pitchFamily="2" charset="-78"/>
            </a:endParaRPr>
          </a:p>
          <a:p>
            <a:pPr>
              <a:buNone/>
            </a:pPr>
            <a:endParaRPr lang="fa-IR" sz="2400" dirty="0"/>
          </a:p>
        </p:txBody>
      </p:sp>
      <p:pic>
        <p:nvPicPr>
          <p:cNvPr id="4" name="Content Placeholder 5" descr="G:\20130721_111428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2" y="642918"/>
            <a:ext cx="2643174" cy="1857387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4" descr="untitl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786058"/>
            <a:ext cx="2643206" cy="1870481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Picture 9" descr="fdfdfsdfs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857760"/>
            <a:ext cx="2723073" cy="1785926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500042"/>
            <a:ext cx="8715436" cy="578647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fa-IR" sz="3600" b="1" dirty="0" smtClean="0">
                <a:solidFill>
                  <a:srgbClr val="FFC000"/>
                </a:solidFill>
                <a:cs typeface="B Nazanin" pitchFamily="2" charset="-78"/>
              </a:rPr>
              <a:t>اهداف تشکیل ستاد مدیریت بحران شهرداری یزد :</a:t>
            </a:r>
          </a:p>
          <a:p>
            <a:pPr algn="just">
              <a:buNone/>
            </a:pPr>
            <a:r>
              <a:rPr lang="fa-IR" dirty="0" smtClean="0">
                <a:cs typeface="B Nazanin" pitchFamily="2" charset="-78"/>
              </a:rPr>
              <a:t>ستاد </a:t>
            </a:r>
            <a:r>
              <a:rPr lang="fa-IR" dirty="0">
                <a:cs typeface="B Nazanin" pitchFamily="2" charset="-78"/>
              </a:rPr>
              <a:t>مدیریت بحران به منظور آمادگی ، پیشگیری ، مقابله و بازسازی و بازتوانی در مراحل قبل ، حین و پس از بحران برای داشتن شهری ایمن و پایدار تشکیل گردیده است که اهداف تشکیل ستاد عبارتند از </a:t>
            </a:r>
            <a:r>
              <a:rPr lang="fa-IR" dirty="0" smtClean="0">
                <a:cs typeface="B Nazanin" pitchFamily="2" charset="-78"/>
              </a:rPr>
              <a:t>:</a:t>
            </a:r>
          </a:p>
          <a:p>
            <a:pPr algn="just">
              <a:buFont typeface="Wingdings" pitchFamily="2" charset="2"/>
              <a:buChar char="v"/>
            </a:pPr>
            <a:r>
              <a:rPr lang="fa-IR" dirty="0" smtClean="0">
                <a:cs typeface="B Nazanin" pitchFamily="2" charset="-78"/>
              </a:rPr>
              <a:t> </a:t>
            </a:r>
            <a:r>
              <a:rPr lang="fa-IR" dirty="0">
                <a:solidFill>
                  <a:srgbClr val="FFFF00"/>
                </a:solidFill>
                <a:cs typeface="B Nazanin" pitchFamily="2" charset="-78"/>
              </a:rPr>
              <a:t>افزایش سطح ایمنی و کاهش خطرپذیری شهر یزد با انجام هماهنگی ها و اقدامات اجرائی قبل از وقوع بحران به منظور پیشگیری و آمادگی مقابله با بحران </a:t>
            </a:r>
            <a:endParaRPr lang="fa-IR" dirty="0" smtClean="0">
              <a:solidFill>
                <a:srgbClr val="FFFF00"/>
              </a:solidFill>
              <a:cs typeface="B Nazanin" pitchFamily="2" charset="-78"/>
            </a:endParaRPr>
          </a:p>
          <a:p>
            <a:pPr algn="just">
              <a:buFont typeface="Wingdings" pitchFamily="2" charset="2"/>
              <a:buChar char="v"/>
            </a:pPr>
            <a:r>
              <a:rPr lang="fa-IR" dirty="0" smtClean="0">
                <a:cs typeface="B Nazanin" pitchFamily="2" charset="-78"/>
              </a:rPr>
              <a:t>هماهنگی </a:t>
            </a:r>
            <a:r>
              <a:rPr lang="fa-IR" dirty="0">
                <a:cs typeface="B Nazanin" pitchFamily="2" charset="-78"/>
              </a:rPr>
              <a:t>و اقدامات جهت آمادگی هرچه بیشتر هنگام وقوع بحران به منظور امدادرسانی و کاهش خسارات </a:t>
            </a:r>
            <a:endParaRPr lang="fa-IR" dirty="0" smtClean="0">
              <a:cs typeface="B Nazanin" pitchFamily="2" charset="-78"/>
            </a:endParaRPr>
          </a:p>
          <a:p>
            <a:pPr algn="just">
              <a:buFont typeface="Wingdings" pitchFamily="2" charset="2"/>
              <a:buChar char="v"/>
            </a:pPr>
            <a:r>
              <a:rPr lang="fa-IR" dirty="0" smtClean="0">
                <a:cs typeface="B Nazanin" pitchFamily="2" charset="-78"/>
              </a:rPr>
              <a:t> </a:t>
            </a:r>
            <a:r>
              <a:rPr lang="fa-IR" dirty="0">
                <a:solidFill>
                  <a:srgbClr val="FFFF00"/>
                </a:solidFill>
                <a:cs typeface="B Nazanin" pitchFamily="2" charset="-78"/>
              </a:rPr>
              <a:t>پیش بینی و انجام اقدامات بعد از وقوع بحران برای جلوگیری از توسعه خسارات و تلفات جانی و مالی </a:t>
            </a:r>
            <a:r>
              <a:rPr lang="fa-IR" dirty="0" smtClean="0">
                <a:solidFill>
                  <a:srgbClr val="FFFF00"/>
                </a:solidFill>
                <a:cs typeface="B Nazanin" pitchFamily="2" charset="-78"/>
              </a:rPr>
              <a:t>بیشتر</a:t>
            </a:r>
          </a:p>
          <a:p>
            <a:pPr algn="just">
              <a:buFont typeface="Wingdings" pitchFamily="2" charset="2"/>
              <a:buChar char="v"/>
            </a:pPr>
            <a:r>
              <a:rPr lang="fa-IR" dirty="0" smtClean="0">
                <a:cs typeface="B Nazanin" pitchFamily="2" charset="-78"/>
              </a:rPr>
              <a:t> </a:t>
            </a:r>
            <a:r>
              <a:rPr lang="fa-IR" dirty="0">
                <a:cs typeface="B Nazanin" pitchFamily="2" charset="-78"/>
              </a:rPr>
              <a:t>انجام اقدامات برای مدیریت و نظارت بعد از بحران با توجه به مقررات و مشارکتهای دولتی و مردمی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571480"/>
            <a:ext cx="8715436" cy="571504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fa-IR" dirty="0" smtClean="0">
                <a:cs typeface="B Nazanin" pitchFamily="2" charset="-78"/>
              </a:rPr>
              <a:t> </a:t>
            </a:r>
            <a:r>
              <a:rPr lang="fa-IR" sz="4400" dirty="0" smtClean="0">
                <a:solidFill>
                  <a:srgbClr val="FFC000"/>
                </a:solidFill>
                <a:cs typeface="B Nazanin" pitchFamily="2" charset="-78"/>
              </a:rPr>
              <a:t>وظایف ستاد مدیریت بحران شهرداری یزد :</a:t>
            </a:r>
          </a:p>
          <a:p>
            <a:pPr algn="just">
              <a:buNone/>
            </a:pP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ستاد مدیریت بحران شهرداری یزد با رویکرد پیشگیری ، آمادگی و مشارکت هرچه بیشتر شهروندان با تعیین وظایف و مسئولیتهای هریک از مناطق و سازمانهای شهرداری و دستگاههای مرتبط با مدیریت بحران و مشخص نمودن عوامل خطرساز و اقدامات و برنامه ریزیهای مورد نیاز و همچنین با در نظر گرفتن مقررات ، بضاعت و امکانات شهرداری با تشکیل جلسات و اقدامات لازم ، گامهای مثبتی برای تحقق شهری امن و پایدار برداشته است.</a:t>
            </a:r>
          </a:p>
          <a:p>
            <a:pPr>
              <a:buNone/>
            </a:pPr>
            <a:endParaRPr lang="fa-IR" dirty="0" smtClean="0">
              <a:cs typeface="B Nazanin" pitchFamily="2" charset="-78"/>
            </a:endParaRPr>
          </a:p>
          <a:p>
            <a:pPr algn="ctr">
              <a:buNone/>
            </a:pPr>
            <a:r>
              <a:rPr lang="fa-IR" sz="4400" dirty="0" smtClean="0">
                <a:solidFill>
                  <a:srgbClr val="FFC000"/>
                </a:solidFill>
                <a:cs typeface="B Nazanin" pitchFamily="2" charset="-78"/>
              </a:rPr>
              <a:t>عوامل خطرساز و تهدید کننده شهر یزد :</a:t>
            </a:r>
            <a:r>
              <a:rPr lang="fa-IR" dirty="0" smtClean="0">
                <a:cs typeface="B Nazanin" pitchFamily="2" charset="-78"/>
              </a:rPr>
              <a:t/>
            </a:r>
            <a:br>
              <a:rPr lang="fa-IR" dirty="0" smtClean="0">
                <a:cs typeface="B Nazanin" pitchFamily="2" charset="-78"/>
              </a:rPr>
            </a:br>
            <a:r>
              <a:rPr lang="fa-IR" dirty="0" smtClean="0">
                <a:cs typeface="B Nazanin" pitchFamily="2" charset="-78"/>
              </a:rPr>
              <a:t> از جمله عوامل تهدید کننده و خطرساز شهر یزد احتمال وقوع زلزله ، سیل و آب گرفتگی معابر ، خشکسالی و کم آبی ، افزایش ساخت و سازها و تراکم شهر بویژه در مبحث آپارتمانها ، وجود بافتهای تاریخی ، فرسوده و آسیب پذیر ، آتش سوزیها و حوادث انسان ساز شهری و ... می باشد.</a:t>
            </a:r>
          </a:p>
          <a:p>
            <a:pPr algn="ctr">
              <a:buNone/>
            </a:pPr>
            <a:endParaRPr lang="fa-IR" dirty="0" smtClean="0">
              <a:cs typeface="B Nazanin" pitchFamily="2" charset="-78"/>
            </a:endParaRPr>
          </a:p>
          <a:p>
            <a:pPr algn="just">
              <a:buNone/>
            </a:pPr>
            <a:r>
              <a:rPr lang="fa-IR" dirty="0" smtClean="0">
                <a:cs typeface="B Nazanin" pitchFamily="2" charset="-78"/>
              </a:rPr>
              <a:t>از سوی دیگر ستاد مدیریت بحران شهرداری با ارزیابی وضعیت فعلی شهر یزد و بررسی آمار و نوع حوادث بوقوع پیوسته، نقاط غیر ایمن و خطرساز شهری را شناسائی نموده و سعی گردیده با برنامه ریزی و ساماندهی مناسب این مشکلات برطرف گردد.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500042"/>
            <a:ext cx="8643998" cy="58579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a-IR" sz="3600" dirty="0">
                <a:solidFill>
                  <a:srgbClr val="FFC000"/>
                </a:solidFill>
                <a:cs typeface="B Nazanin" pitchFamily="2" charset="-78"/>
              </a:rPr>
              <a:t>اهم اقدامات و فعالیتهای ستاد مدیریت بحران شهرداری یزد </a:t>
            </a:r>
            <a:r>
              <a:rPr lang="fa-IR" sz="3600" dirty="0" smtClean="0">
                <a:solidFill>
                  <a:srgbClr val="FFC000"/>
                </a:solidFill>
                <a:cs typeface="B Nazanin" pitchFamily="2" charset="-78"/>
              </a:rPr>
              <a:t>:</a:t>
            </a:r>
          </a:p>
          <a:p>
            <a:pPr algn="ctr">
              <a:buNone/>
            </a:pPr>
            <a:endParaRPr lang="fa-IR" sz="3700" dirty="0" smtClean="0">
              <a:cs typeface="B Nazanin" pitchFamily="2" charset="-78"/>
            </a:endParaRPr>
          </a:p>
          <a:p>
            <a:pPr algn="just">
              <a:buFont typeface="Wingdings" pitchFamily="2" charset="2"/>
              <a:buChar char="v"/>
            </a:pPr>
            <a:r>
              <a:rPr lang="fa-IR" sz="3000" dirty="0" smtClean="0">
                <a:cs typeface="B Nazanin" pitchFamily="2" charset="-78"/>
              </a:rPr>
              <a:t>پیگیری و حفر چاههای جذبی در تمام نقاط شهر بویژه میادین و اماکنی که بیشترین آمار آبگرفتگی را داشته اند.</a:t>
            </a:r>
          </a:p>
          <a:p>
            <a:pPr algn="just">
              <a:buFont typeface="Wingdings" pitchFamily="2" charset="2"/>
              <a:buChar char="v"/>
            </a:pPr>
            <a:endParaRPr lang="fa-IR" sz="3000" dirty="0" smtClean="0">
              <a:cs typeface="B Nazanin" pitchFamily="2" charset="-78"/>
            </a:endParaRPr>
          </a:p>
          <a:p>
            <a:pPr algn="just">
              <a:buFont typeface="Wingdings" pitchFamily="2" charset="2"/>
              <a:buChar char="v"/>
            </a:pPr>
            <a:r>
              <a:rPr lang="fa-IR" dirty="0" smtClean="0">
                <a:cs typeface="B Nazanin" pitchFamily="2" charset="-78"/>
              </a:rPr>
              <a:t> </a:t>
            </a:r>
            <a:r>
              <a:rPr lang="fa-IR" sz="3000" dirty="0" smtClean="0">
                <a:cs typeface="B Nazanin" pitchFamily="2" charset="-78"/>
              </a:rPr>
              <a:t>استاندارد سازی حفر چاهها برای داشتن بهترین بازدهی و طول عمر بیشتر چاهها</a:t>
            </a:r>
          </a:p>
          <a:p>
            <a:pPr algn="just">
              <a:buFont typeface="Wingdings" pitchFamily="2" charset="2"/>
              <a:buChar char="v"/>
            </a:pPr>
            <a:endParaRPr lang="fa-IR" sz="3000" dirty="0" smtClean="0">
              <a:cs typeface="B Nazanin" pitchFamily="2" charset="-78"/>
            </a:endParaRPr>
          </a:p>
          <a:p>
            <a:pPr algn="just">
              <a:buFont typeface="Wingdings" pitchFamily="2" charset="2"/>
              <a:buChar char="v"/>
            </a:pPr>
            <a:r>
              <a:rPr lang="fa-IR" sz="3000" dirty="0" smtClean="0">
                <a:cs typeface="B Nazanin" pitchFamily="2" charset="-78"/>
              </a:rPr>
              <a:t>پیگیری و خرید تجهیزات و ملزومات موردنیاز در زمان آبگرفتگی معابر از قبیل خرید 20 دستگاه موتور پمپ آبکشی</a:t>
            </a:r>
          </a:p>
          <a:p>
            <a:pPr algn="ctr">
              <a:buFont typeface="Wingdings" pitchFamily="2" charset="2"/>
              <a:buChar char="v"/>
            </a:pPr>
            <a:endParaRPr lang="fa-IR" sz="3000" dirty="0" smtClean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785794"/>
            <a:ext cx="8643998" cy="571504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fa-IR" sz="2800" dirty="0" smtClean="0">
                <a:cs typeface="B Nazanin" pitchFamily="2" charset="-78"/>
              </a:rPr>
              <a:t>پیگیری و ارائه راهکار برای نقاط خاص که سالهای متمادی دچار آبگرفتگی می شدند مانند میدان آزادی ، کوچه شماره 16 و 17 سعدی و ... </a:t>
            </a:r>
          </a:p>
          <a:p>
            <a:pPr algn="just">
              <a:buFont typeface="Wingdings" pitchFamily="2" charset="2"/>
              <a:buChar char="v"/>
            </a:pPr>
            <a:endParaRPr lang="fa-IR" sz="2800" dirty="0" smtClean="0">
              <a:cs typeface="B Nazanin" pitchFamily="2" charset="-78"/>
            </a:endParaRPr>
          </a:p>
          <a:p>
            <a:pPr algn="just">
              <a:buFont typeface="Wingdings" pitchFamily="2" charset="2"/>
              <a:buChar char="v"/>
            </a:pPr>
            <a:r>
              <a:rPr lang="fa-IR" sz="2800" dirty="0" smtClean="0">
                <a:cs typeface="B Nazanin" pitchFamily="2" charset="-78"/>
              </a:rPr>
              <a:t> بازدید از کلیه پارکهای سطح شهر توسط کارشناسازان سازمان آتش نشانی در چند نوبت و تهیه گزارش از موارد غیر ایمن جهت بالابردن ضریب ایمنی و کاهش خطرات و صدمات احتمالی</a:t>
            </a:r>
          </a:p>
          <a:p>
            <a:pPr algn="just">
              <a:buFont typeface="Wingdings" pitchFamily="2" charset="2"/>
              <a:buChar char="v"/>
            </a:pPr>
            <a:endParaRPr lang="fa-IR" sz="2800" dirty="0" smtClean="0">
              <a:cs typeface="B Nazanin" pitchFamily="2" charset="-78"/>
            </a:endParaRPr>
          </a:p>
          <a:p>
            <a:pPr algn="just">
              <a:buFont typeface="Wingdings" pitchFamily="2" charset="2"/>
              <a:buChar char="v"/>
            </a:pPr>
            <a:r>
              <a:rPr lang="fa-IR" sz="2800" dirty="0" smtClean="0">
                <a:cs typeface="B Nazanin" pitchFamily="2" charset="-78"/>
              </a:rPr>
              <a:t>اعلام 5 رده جانشین از سوی مناطق ، ناحیه تاریخی و سازمانهای تابعه برای آمادگی ، پاسخگوئی و مقابله هرچه بهتر در زمان بروز حوادث و همچنین لیست کشیک در ساعات غیراداری و روزهای تعطیل </a:t>
            </a:r>
          </a:p>
          <a:p>
            <a:pPr algn="ctr">
              <a:buFont typeface="Wingdings" pitchFamily="2" charset="2"/>
              <a:buChar char="v"/>
            </a:pPr>
            <a:endParaRPr lang="fa-IR" sz="2800" dirty="0" smtClean="0"/>
          </a:p>
          <a:p>
            <a:pPr>
              <a:buNone/>
            </a:pPr>
            <a:endParaRPr lang="fa-I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785794"/>
            <a:ext cx="8643998" cy="5857916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fa-IR" dirty="0" smtClean="0">
                <a:cs typeface="B Nazanin" pitchFamily="2" charset="-78"/>
              </a:rPr>
              <a:t>در نظر گرفتن اتاق مدیریت بحران با امکانات و سیستمهای مورد نیاز در ایستگاه شماره 9 سازمان آتش نشانی</a:t>
            </a:r>
          </a:p>
          <a:p>
            <a:pPr algn="just">
              <a:buFont typeface="Wingdings" pitchFamily="2" charset="2"/>
              <a:buChar char="v"/>
            </a:pPr>
            <a:endParaRPr lang="fa-IR" dirty="0" smtClean="0">
              <a:cs typeface="B Nazanin" pitchFamily="2" charset="-78"/>
            </a:endParaRPr>
          </a:p>
          <a:p>
            <a:pPr algn="just">
              <a:buFont typeface="Wingdings" pitchFamily="2" charset="2"/>
              <a:buChar char="v"/>
            </a:pPr>
            <a:r>
              <a:rPr lang="fa-IR" dirty="0" smtClean="0">
                <a:cs typeface="B Nazanin" pitchFamily="2" charset="-78"/>
              </a:rPr>
              <a:t> در نظر گرفتن سوله خاص با امکانات در ایستگاه شماره 10 آتش نشانی واقعدر آزادشهر که در حال احداث می باشد برای آموزش شهروندان و مقابله در زمان بحران</a:t>
            </a:r>
          </a:p>
          <a:p>
            <a:pPr algn="just">
              <a:buFont typeface="Wingdings" pitchFamily="2" charset="2"/>
              <a:buChar char="v"/>
            </a:pPr>
            <a:endParaRPr lang="fa-IR" dirty="0" smtClean="0">
              <a:cs typeface="B Nazanin" pitchFamily="2" charset="-78"/>
            </a:endParaRPr>
          </a:p>
          <a:p>
            <a:pPr algn="just">
              <a:buFont typeface="Wingdings" pitchFamily="2" charset="2"/>
              <a:buChar char="v"/>
            </a:pPr>
            <a:r>
              <a:rPr lang="fa-IR" dirty="0" smtClean="0">
                <a:cs typeface="B Nazanin" pitchFamily="2" charset="-78"/>
              </a:rPr>
              <a:t> ایجاد گروههای مقابله با آبگرفتگی و آواربرداری در مناطق سه گانه شهرداری با امکانات مربوطه</a:t>
            </a:r>
            <a:endParaRPr lang="fa-IR" dirty="0" smtClean="0"/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642918"/>
            <a:ext cx="8643998" cy="5857916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endParaRPr lang="fa-IR" dirty="0" smtClean="0">
              <a:cs typeface="B Nazanin" pitchFamily="2" charset="-78"/>
            </a:endParaRPr>
          </a:p>
          <a:p>
            <a:pPr algn="just">
              <a:buFont typeface="Wingdings" pitchFamily="2" charset="2"/>
              <a:buChar char="v"/>
            </a:pPr>
            <a:r>
              <a:rPr lang="fa-IR" dirty="0" smtClean="0">
                <a:cs typeface="B Nazanin" pitchFamily="2" charset="-78"/>
              </a:rPr>
              <a:t> پیگیری خرید حداقل دو دستگاه بالابر 52 متری آتش نشانی برای اطفای حریق در آپارتمانها که متاسفانه به دلیل عدم تامین اعتبار و با توجه به خرابی تنها بالابر شهر یزد هنوز محقق نگردیده است.</a:t>
            </a:r>
          </a:p>
          <a:p>
            <a:pPr algn="just">
              <a:buFont typeface="Wingdings" pitchFamily="2" charset="2"/>
              <a:buChar char="v"/>
            </a:pPr>
            <a:endParaRPr lang="fa-IR" dirty="0" smtClean="0">
              <a:cs typeface="B Nazanin" pitchFamily="2" charset="-78"/>
            </a:endParaRPr>
          </a:p>
          <a:p>
            <a:pPr algn="just">
              <a:buFont typeface="Wingdings" pitchFamily="2" charset="2"/>
              <a:buChar char="v"/>
            </a:pPr>
            <a:r>
              <a:rPr lang="fa-IR" dirty="0" smtClean="0">
                <a:cs typeface="B Nazanin" pitchFamily="2" charset="-78"/>
              </a:rPr>
              <a:t> همکاری و مساعدت مناطق و سازمانهای شهرداری با سازمان پارکها برای آبرسانی فضای سبز شهر با توجه به بحران شدید کم آبی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500042"/>
            <a:ext cx="8715436" cy="585791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fa-IR" sz="4900" dirty="0">
                <a:solidFill>
                  <a:srgbClr val="FFC000"/>
                </a:solidFill>
                <a:cs typeface="B Nazanin" pitchFamily="2" charset="-78"/>
              </a:rPr>
              <a:t>مدیریت بحران و ایمنی شهر:</a:t>
            </a:r>
          </a:p>
          <a:p>
            <a:pPr algn="just">
              <a:buNone/>
            </a:pPr>
            <a:r>
              <a:rPr lang="fa-IR" dirty="0" smtClean="0">
                <a:cs typeface="B Nazanin" pitchFamily="2" charset="-78"/>
              </a:rPr>
              <a:t>به موجب بند 14 ماده 55 الحاقی قانون شهرداریها وظیفه تامین ایمنی شهر و شهروندان در برابر حریق و سیل از وظایف شهرداریها می باشد که بیشترین سهم برای پاسخگوئی به این وظیفه مهم ، خطیر و حساس به عهده سازمان آتش نشانی می باشد.</a:t>
            </a:r>
          </a:p>
          <a:p>
            <a:pPr>
              <a:buNone/>
            </a:pPr>
            <a:r>
              <a:rPr lang="fa-IR" dirty="0" smtClean="0">
                <a:cs typeface="B Nazanin" pitchFamily="2" charset="-78"/>
              </a:rPr>
              <a:t/>
            </a:r>
            <a:br>
              <a:rPr lang="fa-IR" dirty="0" smtClean="0">
                <a:cs typeface="B Nazanin" pitchFamily="2" charset="-78"/>
              </a:rPr>
            </a:br>
            <a:r>
              <a:rPr lang="fa-IR" sz="4900" dirty="0">
                <a:solidFill>
                  <a:srgbClr val="FFC000"/>
                </a:solidFill>
                <a:cs typeface="B Nazanin" pitchFamily="2" charset="-78"/>
              </a:rPr>
              <a:t>نقش سازمان سازمان آتش نشانی یزد جهت تامین ایمنی شهر:</a:t>
            </a:r>
          </a:p>
          <a:p>
            <a:pPr algn="just">
              <a:buFont typeface="Wingdings" pitchFamily="2" charset="2"/>
              <a:buChar char="v"/>
            </a:pPr>
            <a:r>
              <a:rPr lang="fa-IR" dirty="0" smtClean="0">
                <a:cs typeface="B Nazanin" pitchFamily="2" charset="-78"/>
              </a:rPr>
              <a:t>با عنایت به اساسنامه سازمان آتش نشانی ، بررسی آمار حریق و حوادث بوقوع پیوسته و همچنین ارزیابیهای صورت گرفته از عملکرد پرسنل عملیات و ... ، همگی نشان دهنده سطح بالای آمادگی ناوگان عملیات سازمان آتش نشانی جهت مقابله با حریق و حوادث و تامین ایمنی شهر و شهروندان گرامی بوده است.</a:t>
            </a:r>
          </a:p>
          <a:p>
            <a:pPr algn="just">
              <a:buFont typeface="Wingdings" pitchFamily="2" charset="2"/>
              <a:buChar char="v"/>
            </a:pPr>
            <a:r>
              <a:rPr lang="fa-IR" dirty="0" smtClean="0">
                <a:solidFill>
                  <a:srgbClr val="FFFF00"/>
                </a:solidFill>
                <a:cs typeface="B Nazanin" pitchFamily="2" charset="-78"/>
              </a:rPr>
              <a:t>شایان ذکر است در چند سال اخیر با رویکرد متفاوت در بحث آموزش همگانی و اقدامات پیشگیرانه (طرح بازدید ایمنی  از کلیه آپارتمانها ، مساجد ، مدارس و ... )  سعی شده با ارتقای فرهنگ ایمنی و مشارکت هرچه بیشتر شهروندان تا حد امکان از وقوع حریق و حوادث جلوگیری گردد و درصورت بروز هرگونه حادثه، آمادگی لازم در سطح جامعه ایجاد گردد.</a:t>
            </a:r>
          </a:p>
          <a:p>
            <a:pPr algn="just">
              <a:buFont typeface="Wingdings" pitchFamily="2" charset="2"/>
              <a:buChar char="v"/>
            </a:pPr>
            <a:r>
              <a:rPr lang="fa-IR" dirty="0" smtClean="0">
                <a:cs typeface="B Nazanin" pitchFamily="2" charset="-78"/>
              </a:rPr>
              <a:t>با توجه به وضعیت فعلی این سازمان از نظر منابع انسانی ، خودروها ، تجهیزات و استانداردهای معمول و جهانی  در این زمینه می بایست تمهیدات خاص و فوق العاده ای برای سازمان به منظور ارتقاء و افزایش خدمات ایمنی و آتش نشانی شهر و همشهریان گرامی و همچنین فراهم کردن شرایطی برای انجام وظایف فعالیتهای امداد و نجات و اطفای حریق در هنگام وقوع بلایای طبیعی در نظر گرفته شود.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500042"/>
            <a:ext cx="8643998" cy="578647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a-IR" sz="3800" dirty="0" smtClean="0">
                <a:cs typeface="B Nazanin" pitchFamily="2" charset="-78"/>
              </a:rPr>
              <a:t>گوشه ای از فعالیتهای سازمان آتش نشانی یزد در مبحث مدیریت بحران و تامین ایمنی شهر :</a:t>
            </a:r>
          </a:p>
          <a:p>
            <a:pPr>
              <a:buNone/>
            </a:pPr>
            <a:r>
              <a:rPr lang="fa-IR" sz="2400" dirty="0" smtClean="0">
                <a:cs typeface="B Nazanin" pitchFamily="2" charset="-78"/>
              </a:rPr>
              <a:t>                    </a:t>
            </a:r>
            <a:r>
              <a:rPr lang="fa-IR" sz="2400" b="1" dirty="0" smtClean="0">
                <a:solidFill>
                  <a:srgbClr val="FFC000"/>
                </a:solidFill>
                <a:cs typeface="B Nazanin" pitchFamily="2" charset="-78"/>
              </a:rPr>
              <a:t>( آمادگی و مقابله )</a:t>
            </a:r>
          </a:p>
          <a:p>
            <a:pPr>
              <a:buNone/>
            </a:pPr>
            <a:r>
              <a:rPr lang="fa-IR" sz="2400" dirty="0" smtClean="0">
                <a:cs typeface="B Nazanin" pitchFamily="2" charset="-78"/>
              </a:rPr>
              <a:t>تملك 5000 مترمربع زمين در منطقه آزادشهرجهت</a:t>
            </a:r>
          </a:p>
          <a:p>
            <a:pPr>
              <a:buNone/>
            </a:pPr>
            <a:r>
              <a:rPr lang="fa-IR" sz="2400" dirty="0" smtClean="0">
                <a:cs typeface="B Nazanin" pitchFamily="2" charset="-78"/>
              </a:rPr>
              <a:t> احداث ايستگاه شماره 10 با بالاترین ضریب پوشش</a:t>
            </a:r>
          </a:p>
          <a:p>
            <a:pPr>
              <a:buNone/>
            </a:pPr>
            <a:r>
              <a:rPr lang="fa-IR" sz="2400" dirty="0" smtClean="0">
                <a:cs typeface="B Nazanin" pitchFamily="2" charset="-78"/>
              </a:rPr>
              <a:t> جمعیت و تراکم شهری </a:t>
            </a:r>
          </a:p>
          <a:p>
            <a:pPr>
              <a:buNone/>
            </a:pPr>
            <a:r>
              <a:rPr lang="fa-IR" sz="2400" dirty="0" smtClean="0">
                <a:solidFill>
                  <a:srgbClr val="FFFF00"/>
                </a:solidFill>
                <a:cs typeface="B Nazanin" pitchFamily="2" charset="-78"/>
              </a:rPr>
              <a:t>تکمیل و افتتاح ایستگاه شماره 9 سازمان واقعدر منطقه</a:t>
            </a:r>
          </a:p>
          <a:p>
            <a:pPr>
              <a:buNone/>
            </a:pPr>
            <a:r>
              <a:rPr lang="fa-IR" sz="2400" dirty="0" smtClean="0">
                <a:solidFill>
                  <a:srgbClr val="FFFF00"/>
                </a:solidFill>
                <a:cs typeface="B Nazanin" pitchFamily="2" charset="-78"/>
              </a:rPr>
              <a:t> سیلو با بهترین امکانات آموزشی و عملیاتی</a:t>
            </a:r>
          </a:p>
          <a:p>
            <a:pPr>
              <a:buNone/>
            </a:pPr>
            <a:r>
              <a:rPr lang="fa-IR" sz="2400" b="1" dirty="0" smtClean="0">
                <a:solidFill>
                  <a:srgbClr val="FFC000"/>
                </a:solidFill>
                <a:cs typeface="B Nazanin" pitchFamily="2" charset="-78"/>
              </a:rPr>
              <a:t>            </a:t>
            </a:r>
          </a:p>
          <a:p>
            <a:pPr marL="1252538" indent="-1252538">
              <a:buNone/>
            </a:pPr>
            <a:r>
              <a:rPr lang="fa-IR" sz="2400" b="1" dirty="0" smtClean="0">
                <a:solidFill>
                  <a:srgbClr val="FFC000"/>
                </a:solidFill>
                <a:cs typeface="B Nazanin" pitchFamily="2" charset="-78"/>
              </a:rPr>
              <a:t>                    ( پیشگیری ، آمادگی ) </a:t>
            </a:r>
          </a:p>
          <a:p>
            <a:pPr>
              <a:buNone/>
            </a:pPr>
            <a:r>
              <a:rPr lang="fa-IR" sz="2400" dirty="0" smtClean="0">
                <a:cs typeface="B Nazanin" pitchFamily="2" charset="-78"/>
              </a:rPr>
              <a:t>طرح بازدید ایمنی از کلیه آپارتمانها ، مساجد ، مدارس،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fa-IR" sz="2400" dirty="0" smtClean="0">
                <a:cs typeface="B Nazanin" pitchFamily="2" charset="-78"/>
              </a:rPr>
              <a:t> بازارها و ثبت اطلاعات ایمنی مربوطه بر اساس چک لیست 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fa-IR" sz="2400" dirty="0" smtClean="0">
                <a:cs typeface="B Nazanin" pitchFamily="2" charset="-78"/>
              </a:rPr>
              <a:t>ایمنی و ریسک خطر</a:t>
            </a:r>
          </a:p>
          <a:p>
            <a:pPr>
              <a:buNone/>
            </a:pPr>
            <a:endParaRPr lang="fa-IR" sz="2400" dirty="0" smtClean="0">
              <a:cs typeface="B Nazanin" pitchFamily="2" charset="-78"/>
            </a:endParaRPr>
          </a:p>
          <a:p>
            <a:pPr>
              <a:buNone/>
            </a:pPr>
            <a:endParaRPr lang="fa-IR" sz="2400" dirty="0"/>
          </a:p>
        </p:txBody>
      </p:sp>
      <p:pic>
        <p:nvPicPr>
          <p:cNvPr id="4" name="Content Placeholder 5" descr="IMG_89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928802"/>
            <a:ext cx="3049200" cy="2286900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4" descr="IMG_6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4357694"/>
            <a:ext cx="3047990" cy="2285992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996</Words>
  <Application>Microsoft Office PowerPoint</Application>
  <PresentationFormat>On-screen Show (4:3)</PresentationFormat>
  <Paragraphs>97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saeeid rohparvar</dc:creator>
  <cp:lastModifiedBy>Mohammad</cp:lastModifiedBy>
  <cp:revision>84</cp:revision>
  <dcterms:created xsi:type="dcterms:W3CDTF">2013-08-07T07:38:13Z</dcterms:created>
  <dcterms:modified xsi:type="dcterms:W3CDTF">2013-09-27T16:01:52Z</dcterms:modified>
</cp:coreProperties>
</file>