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16" r:id="rId1"/>
  </p:sldMasterIdLst>
  <p:notesMasterIdLst>
    <p:notesMasterId r:id="rId50"/>
  </p:notesMasterIdLst>
  <p:sldIdLst>
    <p:sldId id="256" r:id="rId2"/>
    <p:sldId id="259" r:id="rId3"/>
    <p:sldId id="260" r:id="rId4"/>
    <p:sldId id="261" r:id="rId5"/>
    <p:sldId id="262" r:id="rId6"/>
    <p:sldId id="443" r:id="rId7"/>
    <p:sldId id="644" r:id="rId8"/>
    <p:sldId id="624" r:id="rId9"/>
    <p:sldId id="444" r:id="rId10"/>
    <p:sldId id="632" r:id="rId11"/>
    <p:sldId id="446" r:id="rId12"/>
    <p:sldId id="447" r:id="rId13"/>
    <p:sldId id="631" r:id="rId14"/>
    <p:sldId id="630" r:id="rId15"/>
    <p:sldId id="628" r:id="rId16"/>
    <p:sldId id="637" r:id="rId17"/>
    <p:sldId id="634" r:id="rId18"/>
    <p:sldId id="635" r:id="rId19"/>
    <p:sldId id="638" r:id="rId20"/>
    <p:sldId id="645" r:id="rId21"/>
    <p:sldId id="646" r:id="rId22"/>
    <p:sldId id="647" r:id="rId23"/>
    <p:sldId id="626" r:id="rId24"/>
    <p:sldId id="627" r:id="rId25"/>
    <p:sldId id="648" r:id="rId26"/>
    <p:sldId id="649" r:id="rId27"/>
    <p:sldId id="606" r:id="rId28"/>
    <p:sldId id="639" r:id="rId29"/>
    <p:sldId id="640" r:id="rId30"/>
    <p:sldId id="641" r:id="rId31"/>
    <p:sldId id="625" r:id="rId32"/>
    <p:sldId id="642" r:id="rId33"/>
    <p:sldId id="643" r:id="rId34"/>
    <p:sldId id="451" r:id="rId35"/>
    <p:sldId id="602" r:id="rId36"/>
    <p:sldId id="613" r:id="rId37"/>
    <p:sldId id="618" r:id="rId38"/>
    <p:sldId id="623" r:id="rId39"/>
    <p:sldId id="620" r:id="rId40"/>
    <p:sldId id="621" r:id="rId41"/>
    <p:sldId id="622" r:id="rId42"/>
    <p:sldId id="636" r:id="rId43"/>
    <p:sldId id="651" r:id="rId44"/>
    <p:sldId id="616" r:id="rId45"/>
    <p:sldId id="650" r:id="rId46"/>
    <p:sldId id="652" r:id="rId47"/>
    <p:sldId id="614" r:id="rId48"/>
    <p:sldId id="484" r:id="rId49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5EB"/>
    <a:srgbClr val="FF0000"/>
    <a:srgbClr val="00FF00"/>
    <a:srgbClr val="99FF99"/>
    <a:srgbClr val="FFCCFF"/>
    <a:srgbClr val="2828EC"/>
    <a:srgbClr val="66FFFF"/>
    <a:srgbClr val="99FF33"/>
    <a:srgbClr val="FFFFFF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9195" autoAdjust="0"/>
    <p:restoredTop sz="94624" autoAdjust="0"/>
  </p:normalViewPr>
  <p:slideViewPr>
    <p:cSldViewPr>
      <p:cViewPr>
        <p:scale>
          <a:sx n="70" d="100"/>
          <a:sy n="70" d="100"/>
        </p:scale>
        <p:origin x="-582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skari\Desktop\&#1575;&#1605;&#1575;&#1585;%2010%20&#1605;&#1575;&#1607;%20&#1605;&#1602;&#1575;&#1740;&#1587;&#1607;%2093-94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593;&#1605;&#1604;&#1603;&#1585;&#1583;%20&#1587;&#1575;&#1604;%2094\&#1575;&#1605;&#1575;&#1585;%2010%20&#1605;&#1575;&#1607;%20&#1605;&#1602;&#1575;&#1740;&#1587;&#1607;%2093-94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skari\Desktop\&#1575;&#1605;&#1575;&#1585;%2010%20&#1605;&#1575;&#1607;%20&#1605;&#1602;&#1575;&#1740;&#1587;&#1607;%2093-94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593;&#1605;&#1604;&#1603;&#1585;&#1583;%20&#1587;&#1575;&#1604;%2094\&#1575;&#1605;&#1575;&#1585;%2010%20&#1605;&#1575;&#1607;%20&#1605;&#1602;&#1575;&#1740;&#1587;&#1607;%2093-94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3.58\share\&#1575;&#1605;&#1575;&#1585;%2010%20&#1605;&#1575;&#1607;%20&#1605;&#1602;&#1575;&#1740;&#1587;&#1607;%2093-94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skari\Desktop\&#1575;&#1605;&#1575;&#1585;%2010%20&#1605;&#1575;&#1607;%20&#1605;&#1602;&#1575;&#1740;&#1587;&#1607;%2093-94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skari\Desktop\&#1575;&#1605;&#1575;&#1585;%2010%20&#1605;&#1575;&#1607;%20&#1605;&#1602;&#1575;&#1740;&#1587;&#1607;%2093-94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M:\&#1575;&#1605;&#1575;&#1585;%2010%20&#1605;&#1575;&#1607;%20&#1605;&#1602;&#1575;&#1740;&#1587;&#1607;%2093-9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L:\&#1575;&#1606;&#1583;&#1610;%20&#1601;&#1585;&#1601;&#1585;&#1608;&#1603;%2094\&#1575;&#1605;&#1575;&#1585;%2010%20&#1605;&#1575;&#1607;%20&#1605;&#1602;&#1575;&#1740;&#1587;&#1607;%2093-9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M:\&#1575;&#1605;&#1575;&#1585;%2010%20&#1605;&#1575;&#1607;%20&#1605;&#1602;&#1575;&#1740;&#1587;&#1607;%2093-9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M:\&#1575;&#1605;&#1575;&#1585;%2010%20&#1605;&#1575;&#1607;%20&#1605;&#1602;&#1575;&#1740;&#1587;&#1607;%2093-94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skari\Desktop\&#1575;&#1605;&#1575;&#1585;%2010%20&#1605;&#1575;&#1607;%20&#1605;&#1602;&#1575;&#1740;&#1587;&#1607;%2093-94.xlsx" TargetMode="External"/><Relationship Id="rId1" Type="http://schemas.openxmlformats.org/officeDocument/2006/relationships/image" Target="../media/image13.jpeg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593;&#1605;&#1604;&#1603;&#1585;&#1583;%20&#1587;&#1575;&#1604;%2094\&#1575;&#1605;&#1575;&#1585;%2010%20&#1605;&#1575;&#1607;%20&#1605;&#1602;&#1575;&#1740;&#1587;&#1607;%2093-94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593;&#1605;&#1604;&#1603;&#1585;&#1583;%20&#1587;&#1575;&#1604;%2094\&#1575;&#1605;&#1575;&#1585;%2010%20&#1605;&#1575;&#1607;%20&#1605;&#1602;&#1575;&#1740;&#1587;&#1607;%2093-94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593;&#1605;&#1604;&#1603;&#1585;&#1583;%20&#1587;&#1575;&#1604;%2094\&#1575;&#1605;&#1575;&#1585;%2010%20&#1605;&#1575;&#1607;%20&#1605;&#1602;&#1575;&#1740;&#1587;&#1607;%2093-94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593;&#1605;&#1604;&#1603;&#1585;&#1583;%20&#1587;&#1575;&#1604;%2094\&#1575;&#1605;&#1575;&#1585;%2010%20&#1605;&#1575;&#1607;%20&#1605;&#1602;&#1575;&#1740;&#1587;&#1607;%2093-9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a-IR"/>
  <c:chart>
    <c:autoTitleDeleted val="1"/>
    <c:view3D>
      <c:rotY val="340"/>
      <c:rAngAx val="1"/>
    </c:view3D>
    <c:floor>
      <c:sp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c:spPr>
    </c:floor>
    <c:sideWall>
      <c:spPr>
        <a:ln>
          <a:noFill/>
        </a:ln>
      </c:spPr>
    </c:sideWall>
    <c:backWall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0.12704322618720681"/>
          <c:y val="5.1435356649338633E-2"/>
          <c:w val="0.77178663768475064"/>
          <c:h val="0.71007109294320103"/>
        </c:manualLayout>
      </c:layout>
      <c:bar3DChart>
        <c:barDir val="col"/>
        <c:grouping val="clustered"/>
        <c:ser>
          <c:idx val="0"/>
          <c:order val="0"/>
          <c:tx>
            <c:strRef>
              <c:f>Sheet1!$B$2:$B$4</c:f>
              <c:strCache>
                <c:ptCount val="1"/>
                <c:pt idx="0">
                  <c:v>استقرار در 10 ماهه 94 تعداد  </c:v>
                </c:pt>
              </c:strCache>
            </c:strRef>
          </c:tx>
          <c:spPr>
            <a:solidFill>
              <a:srgbClr val="00FF00"/>
            </a:solidFill>
            <a:ln w="19050">
              <a:solidFill>
                <a:srgbClr val="C00000"/>
              </a:solidFill>
            </a:ln>
          </c:spPr>
          <c:dPt>
            <c:idx val="1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FFFFFF"/>
              </a:solidFill>
              <a:ln w="19050">
                <a:solidFill>
                  <a:srgbClr val="C00000"/>
                </a:solidFill>
              </a:ln>
            </c:spPr>
          </c:dPt>
          <c:dPt>
            <c:idx val="9"/>
            <c:spPr>
              <a:solidFill>
                <a:srgbClr val="2828EC"/>
              </a:solidFill>
              <a:ln w="19050">
                <a:solidFill>
                  <a:schemeClr val="tx1"/>
                </a:solidFill>
              </a:ln>
            </c:spPr>
          </c:dPt>
          <c:cat>
            <c:strRef>
              <c:f>Sheet1!$A$5:$A$14</c:f>
              <c:strCache>
                <c:ptCount val="10"/>
                <c:pt idx="1">
                  <c:v>شماره 1</c:v>
                </c:pt>
                <c:pt idx="2">
                  <c:v>شماره 2</c:v>
                </c:pt>
                <c:pt idx="3">
                  <c:v>شماره 3 </c:v>
                </c:pt>
                <c:pt idx="4">
                  <c:v>شماره 4</c:v>
                </c:pt>
                <c:pt idx="5">
                  <c:v>شماره 5 </c:v>
                </c:pt>
                <c:pt idx="6">
                  <c:v>شماره 6 </c:v>
                </c:pt>
                <c:pt idx="7">
                  <c:v>شماره 7 </c:v>
                </c:pt>
                <c:pt idx="8">
                  <c:v>شماره 8</c:v>
                </c:pt>
                <c:pt idx="9">
                  <c:v>شماره 9 </c:v>
                </c:pt>
              </c:strCache>
            </c:strRef>
          </c:cat>
          <c:val>
            <c:numRef>
              <c:f>Sheet1!$B$5:$B$14</c:f>
              <c:numCache>
                <c:formatCode>General</c:formatCode>
                <c:ptCount val="10"/>
                <c:pt idx="1">
                  <c:v>70</c:v>
                </c:pt>
                <c:pt idx="2">
                  <c:v>53</c:v>
                </c:pt>
                <c:pt idx="3">
                  <c:v>33</c:v>
                </c:pt>
                <c:pt idx="4">
                  <c:v>53</c:v>
                </c:pt>
                <c:pt idx="5">
                  <c:v>85</c:v>
                </c:pt>
                <c:pt idx="6">
                  <c:v>30</c:v>
                </c:pt>
                <c:pt idx="7">
                  <c:v>23</c:v>
                </c:pt>
                <c:pt idx="8">
                  <c:v>41</c:v>
                </c:pt>
                <c:pt idx="9">
                  <c:v>74</c:v>
                </c:pt>
              </c:numCache>
            </c:numRef>
          </c:val>
        </c:ser>
        <c:shape val="box"/>
        <c:axId val="72075136"/>
        <c:axId val="72076672"/>
        <c:axId val="0"/>
      </c:bar3DChart>
      <c:catAx>
        <c:axId val="72075136"/>
        <c:scaling>
          <c:orientation val="maxMin"/>
        </c:scaling>
        <c:axPos val="b"/>
        <c:tickLblPos val="nextTo"/>
        <c:spPr>
          <a:noFill/>
          <a:ln>
            <a:solidFill>
              <a:schemeClr val="tx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c:spPr>
        <c:txPr>
          <a:bodyPr/>
          <a:lstStyle/>
          <a:p>
            <a:pPr>
              <a:defRPr sz="1600" b="1">
                <a:solidFill>
                  <a:schemeClr val="bg1"/>
                </a:solidFill>
                <a:cs typeface="B Nazanin" pitchFamily="2" charset="-78"/>
              </a:defRPr>
            </a:pPr>
            <a:endParaRPr lang="fa-IR"/>
          </a:p>
        </c:txPr>
        <c:crossAx val="72076672"/>
        <c:crosses val="autoZero"/>
        <c:auto val="1"/>
        <c:lblAlgn val="ctr"/>
        <c:lblOffset val="100"/>
      </c:catAx>
      <c:valAx>
        <c:axId val="72076672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400" b="1">
                <a:solidFill>
                  <a:schemeClr val="bg1"/>
                </a:solidFill>
                <a:cs typeface="B Nazanin" pitchFamily="2" charset="-78"/>
              </a:defRPr>
            </a:pPr>
            <a:endParaRPr lang="fa-IR"/>
          </a:p>
        </c:txPr>
        <c:crossAx val="72075136"/>
        <c:crosses val="autoZero"/>
        <c:crossBetween val="between"/>
      </c:valAx>
      <c:spPr>
        <a:ln>
          <a:noFill/>
        </a:ln>
      </c:spPr>
    </c:plotArea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a-IR"/>
  <c:chart>
    <c:view3D>
      <c:rotY val="340"/>
      <c:rAngAx val="1"/>
    </c:view3D>
    <c:floor>
      <c:spPr>
        <a:solidFill>
          <a:schemeClr val="tx1"/>
        </a:solidFill>
        <a:ln>
          <a:solidFill>
            <a:srgbClr val="2605EB"/>
          </a:solidFill>
        </a:ln>
      </c:spPr>
    </c:floor>
    <c:sideWall>
      <c:spPr>
        <a:ln>
          <a:noFill/>
        </a:ln>
      </c:spPr>
    </c:sideWall>
    <c:backWall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5.1400554097404488E-2"/>
          <c:w val="0.90990048118985123"/>
          <c:h val="0.6416848935549746"/>
        </c:manualLayout>
      </c:layout>
      <c:bar3DChart>
        <c:barDir val="col"/>
        <c:grouping val="clustered"/>
        <c:ser>
          <c:idx val="0"/>
          <c:order val="0"/>
          <c:tx>
            <c:strRef>
              <c:f>Sheet12!$B$6</c:f>
              <c:strCache>
                <c:ptCount val="1"/>
                <c:pt idx="0">
                  <c:v>10ماهه 93</c:v>
                </c:pt>
              </c:strCache>
            </c:strRef>
          </c:tx>
          <c:spPr>
            <a:solidFill>
              <a:srgbClr val="00FF00"/>
            </a:solidFill>
          </c:spPr>
          <c:cat>
            <c:strRef>
              <c:f>Sheet12!$A$7:$A$19</c:f>
              <c:strCache>
                <c:ptCount val="13"/>
                <c:pt idx="0">
                  <c:v>آبگرفتگی </c:v>
                </c:pt>
                <c:pt idx="1">
                  <c:v>آسانسور </c:v>
                </c:pt>
                <c:pt idx="2">
                  <c:v>آوار </c:v>
                </c:pt>
                <c:pt idx="3">
                  <c:v>برق </c:v>
                </c:pt>
                <c:pt idx="4">
                  <c:v>تصادف </c:v>
                </c:pt>
                <c:pt idx="5">
                  <c:v>چاه </c:v>
                </c:pt>
                <c:pt idx="6">
                  <c:v>حیوانات </c:v>
                </c:pt>
                <c:pt idx="7">
                  <c:v>سقوط </c:v>
                </c:pt>
                <c:pt idx="8">
                  <c:v>غرق </c:v>
                </c:pt>
                <c:pt idx="9">
                  <c:v>اعضاء بدن </c:v>
                </c:pt>
                <c:pt idx="10">
                  <c:v>محبوس شدن </c:v>
                </c:pt>
                <c:pt idx="11">
                  <c:v>نشت گاز </c:v>
                </c:pt>
                <c:pt idx="12">
                  <c:v>سایر </c:v>
                </c:pt>
              </c:strCache>
            </c:strRef>
          </c:cat>
          <c:val>
            <c:numRef>
              <c:f>Sheet12!$B$7:$B$19</c:f>
              <c:numCache>
                <c:formatCode>General</c:formatCode>
                <c:ptCount val="13"/>
                <c:pt idx="0">
                  <c:v>98</c:v>
                </c:pt>
                <c:pt idx="1">
                  <c:v>45</c:v>
                </c:pt>
                <c:pt idx="2">
                  <c:v>28</c:v>
                </c:pt>
                <c:pt idx="3">
                  <c:v>2</c:v>
                </c:pt>
                <c:pt idx="4">
                  <c:v>86</c:v>
                </c:pt>
                <c:pt idx="5">
                  <c:v>16</c:v>
                </c:pt>
                <c:pt idx="6">
                  <c:v>420</c:v>
                </c:pt>
                <c:pt idx="7">
                  <c:v>21</c:v>
                </c:pt>
                <c:pt idx="8">
                  <c:v>0</c:v>
                </c:pt>
                <c:pt idx="9">
                  <c:v>76</c:v>
                </c:pt>
                <c:pt idx="10">
                  <c:v>134</c:v>
                </c:pt>
                <c:pt idx="11">
                  <c:v>39</c:v>
                </c:pt>
                <c:pt idx="12">
                  <c:v>79</c:v>
                </c:pt>
              </c:numCache>
            </c:numRef>
          </c:val>
        </c:ser>
        <c:ser>
          <c:idx val="1"/>
          <c:order val="1"/>
          <c:tx>
            <c:strRef>
              <c:f>Sheet12!$C$6</c:f>
              <c:strCache>
                <c:ptCount val="1"/>
                <c:pt idx="0">
                  <c:v>10ماهه 94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cat>
            <c:strRef>
              <c:f>Sheet12!$A$7:$A$19</c:f>
              <c:strCache>
                <c:ptCount val="13"/>
                <c:pt idx="0">
                  <c:v>آبگرفتگی </c:v>
                </c:pt>
                <c:pt idx="1">
                  <c:v>آسانسور </c:v>
                </c:pt>
                <c:pt idx="2">
                  <c:v>آوار </c:v>
                </c:pt>
                <c:pt idx="3">
                  <c:v>برق </c:v>
                </c:pt>
                <c:pt idx="4">
                  <c:v>تصادف </c:v>
                </c:pt>
                <c:pt idx="5">
                  <c:v>چاه </c:v>
                </c:pt>
                <c:pt idx="6">
                  <c:v>حیوانات </c:v>
                </c:pt>
                <c:pt idx="7">
                  <c:v>سقوط </c:v>
                </c:pt>
                <c:pt idx="8">
                  <c:v>غرق </c:v>
                </c:pt>
                <c:pt idx="9">
                  <c:v>اعضاء بدن </c:v>
                </c:pt>
                <c:pt idx="10">
                  <c:v>محبوس شدن </c:v>
                </c:pt>
                <c:pt idx="11">
                  <c:v>نشت گاز </c:v>
                </c:pt>
                <c:pt idx="12">
                  <c:v>سایر </c:v>
                </c:pt>
              </c:strCache>
            </c:strRef>
          </c:cat>
          <c:val>
            <c:numRef>
              <c:f>Sheet12!$C$7:$C$19</c:f>
              <c:numCache>
                <c:formatCode>General</c:formatCode>
                <c:ptCount val="13"/>
                <c:pt idx="0">
                  <c:v>138</c:v>
                </c:pt>
                <c:pt idx="1">
                  <c:v>32</c:v>
                </c:pt>
                <c:pt idx="2">
                  <c:v>13</c:v>
                </c:pt>
                <c:pt idx="3">
                  <c:v>1</c:v>
                </c:pt>
                <c:pt idx="4">
                  <c:v>84</c:v>
                </c:pt>
                <c:pt idx="5">
                  <c:v>12</c:v>
                </c:pt>
                <c:pt idx="6">
                  <c:v>491</c:v>
                </c:pt>
                <c:pt idx="7">
                  <c:v>15</c:v>
                </c:pt>
                <c:pt idx="8">
                  <c:v>1</c:v>
                </c:pt>
                <c:pt idx="9">
                  <c:v>72</c:v>
                </c:pt>
                <c:pt idx="10">
                  <c:v>153</c:v>
                </c:pt>
                <c:pt idx="11">
                  <c:v>39</c:v>
                </c:pt>
                <c:pt idx="12">
                  <c:v>90</c:v>
                </c:pt>
              </c:numCache>
            </c:numRef>
          </c:val>
        </c:ser>
        <c:shape val="box"/>
        <c:axId val="75293440"/>
        <c:axId val="75294976"/>
        <c:axId val="0"/>
      </c:bar3DChart>
      <c:catAx>
        <c:axId val="75293440"/>
        <c:scaling>
          <c:orientation val="maxMin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fa-IR"/>
          </a:p>
        </c:txPr>
        <c:crossAx val="75294976"/>
        <c:crosses val="autoZero"/>
        <c:auto val="1"/>
        <c:lblAlgn val="ctr"/>
        <c:lblOffset val="100"/>
      </c:catAx>
      <c:valAx>
        <c:axId val="75294976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fa-IR"/>
          </a:p>
        </c:txPr>
        <c:crossAx val="7529344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16944444444444501"/>
          <c:y val="7.8319845435987162E-2"/>
          <c:w val="0.20419291338582676"/>
          <c:h val="0.23224919801691496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fa-IR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a-IR"/>
  <c:chart>
    <c:autoTitleDeleted val="1"/>
    <c:view3D>
      <c:rotY val="340"/>
      <c:rAngAx val="1"/>
    </c:view3D>
    <c:floor>
      <c:sp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Sheet2!$B$4</c:f>
              <c:strCache>
                <c:ptCount val="1"/>
                <c:pt idx="0">
                  <c:v>10ماهه 94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dPt>
            <c:idx val="0"/>
            <c:spPr>
              <a:solidFill>
                <a:srgbClr val="FF0000"/>
              </a:solidFill>
              <a:ln w="19050">
                <a:solidFill>
                  <a:srgbClr val="FFFF00"/>
                </a:solidFill>
              </a:ln>
            </c:spPr>
          </c:dPt>
          <c:dPt>
            <c:idx val="1"/>
            <c:spPr>
              <a:solidFill>
                <a:srgbClr val="002060"/>
              </a:solidFill>
              <a:ln w="19050"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FFFFFF"/>
              </a:solidFill>
              <a:ln w="28575"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2828EC"/>
              </a:solidFill>
              <a:ln w="19050">
                <a:solidFill>
                  <a:schemeClr val="tx1"/>
                </a:solidFill>
              </a:ln>
            </c:spPr>
          </c:dPt>
          <c:cat>
            <c:strRef>
              <c:f>Sheet2!$A$5:$A$8</c:f>
              <c:strCache>
                <c:ptCount val="4"/>
                <c:pt idx="0">
                  <c:v>مسکونی </c:v>
                </c:pt>
                <c:pt idx="1">
                  <c:v>تجاری </c:v>
                </c:pt>
                <c:pt idx="2">
                  <c:v>صنعتی </c:v>
                </c:pt>
                <c:pt idx="3">
                  <c:v>نقلیه </c:v>
                </c:pt>
              </c:strCache>
            </c:strRef>
          </c:cat>
          <c:val>
            <c:numRef>
              <c:f>Sheet2!$B$5:$B$8</c:f>
              <c:numCache>
                <c:formatCode>General</c:formatCode>
                <c:ptCount val="4"/>
                <c:pt idx="0">
                  <c:v>4.2</c:v>
                </c:pt>
                <c:pt idx="1">
                  <c:v>3.2</c:v>
                </c:pt>
                <c:pt idx="2">
                  <c:v>6.5</c:v>
                </c:pt>
                <c:pt idx="3">
                  <c:v>3.7</c:v>
                </c:pt>
              </c:numCache>
            </c:numRef>
          </c:val>
        </c:ser>
        <c:shape val="box"/>
        <c:axId val="75560064"/>
        <c:axId val="75561600"/>
        <c:axId val="0"/>
      </c:bar3DChart>
      <c:catAx>
        <c:axId val="75560064"/>
        <c:scaling>
          <c:orientation val="maxMin"/>
        </c:scaling>
        <c:axPos val="b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solidFill>
                  <a:schemeClr val="bg1"/>
                </a:solidFill>
                <a:cs typeface="B Nazanin" pitchFamily="2" charset="-78"/>
              </a:defRPr>
            </a:pPr>
            <a:endParaRPr lang="fa-IR"/>
          </a:p>
        </c:txPr>
        <c:crossAx val="75561600"/>
        <c:crosses val="autoZero"/>
        <c:auto val="1"/>
        <c:lblAlgn val="ctr"/>
        <c:lblOffset val="100"/>
      </c:catAx>
      <c:valAx>
        <c:axId val="75561600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fa-IR"/>
          </a:p>
        </c:txPr>
        <c:crossAx val="75560064"/>
        <c:crosses val="autoZero"/>
        <c:crossBetween val="between"/>
      </c:valAx>
      <c:spPr>
        <a:ln>
          <a:noFill/>
        </a:ln>
      </c:spPr>
    </c:plotArea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a-IR"/>
  <c:chart>
    <c:view3D>
      <c:rotY val="340"/>
      <c:rAngAx val="1"/>
    </c:view3D>
    <c:floor>
      <c:sp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0"/>
          <c:y val="5.2200464377411888E-2"/>
          <c:w val="0.921009178762766"/>
          <c:h val="0.75083559937830191"/>
        </c:manualLayout>
      </c:layout>
      <c:bar3DChart>
        <c:barDir val="col"/>
        <c:grouping val="clustered"/>
        <c:ser>
          <c:idx val="0"/>
          <c:order val="0"/>
          <c:tx>
            <c:strRef>
              <c:f>Sheet10!$B$8</c:f>
              <c:strCache>
                <c:ptCount val="1"/>
                <c:pt idx="0">
                  <c:v>10ماهه 93</c:v>
                </c:pt>
              </c:strCache>
            </c:strRef>
          </c:tx>
          <c:spPr>
            <a:solidFill>
              <a:srgbClr val="FF0000"/>
            </a:solidFill>
            <a:ln w="28575">
              <a:solidFill>
                <a:srgbClr val="FFFF00"/>
              </a:solidFill>
            </a:ln>
          </c:spPr>
          <c:cat>
            <c:strRef>
              <c:f>Sheet10!$A$9:$A$11</c:f>
              <c:strCache>
                <c:ptCount val="3"/>
                <c:pt idx="0">
                  <c:v>مجروح </c:v>
                </c:pt>
                <c:pt idx="1">
                  <c:v>نجات یافته </c:v>
                </c:pt>
                <c:pt idx="2">
                  <c:v>فوتی </c:v>
                </c:pt>
              </c:strCache>
            </c:strRef>
          </c:cat>
          <c:val>
            <c:numRef>
              <c:f>Sheet10!$B$9:$B$11</c:f>
              <c:numCache>
                <c:formatCode>General</c:formatCode>
                <c:ptCount val="3"/>
                <c:pt idx="0">
                  <c:v>213</c:v>
                </c:pt>
                <c:pt idx="1">
                  <c:v>201</c:v>
                </c:pt>
                <c:pt idx="2">
                  <c:v>13</c:v>
                </c:pt>
              </c:numCache>
            </c:numRef>
          </c:val>
        </c:ser>
        <c:ser>
          <c:idx val="1"/>
          <c:order val="1"/>
          <c:tx>
            <c:strRef>
              <c:f>Sheet10!$C$8</c:f>
              <c:strCache>
                <c:ptCount val="1"/>
                <c:pt idx="0">
                  <c:v>10ماهه 94 </c:v>
                </c:pt>
              </c:strCache>
            </c:strRef>
          </c:tx>
          <c:spPr>
            <a:solidFill>
              <a:srgbClr val="00FF00"/>
            </a:solidFill>
            <a:ln w="28575">
              <a:solidFill>
                <a:srgbClr val="2605EB"/>
              </a:solidFill>
            </a:ln>
          </c:spPr>
          <c:cat>
            <c:strRef>
              <c:f>Sheet10!$A$9:$A$11</c:f>
              <c:strCache>
                <c:ptCount val="3"/>
                <c:pt idx="0">
                  <c:v>مجروح </c:v>
                </c:pt>
                <c:pt idx="1">
                  <c:v>نجات یافته </c:v>
                </c:pt>
                <c:pt idx="2">
                  <c:v>فوتی </c:v>
                </c:pt>
              </c:strCache>
            </c:strRef>
          </c:cat>
          <c:val>
            <c:numRef>
              <c:f>Sheet10!$C$9:$C$11</c:f>
              <c:numCache>
                <c:formatCode>General</c:formatCode>
                <c:ptCount val="3"/>
                <c:pt idx="0">
                  <c:v>164</c:v>
                </c:pt>
                <c:pt idx="1">
                  <c:v>195</c:v>
                </c:pt>
                <c:pt idx="2">
                  <c:v>12</c:v>
                </c:pt>
              </c:numCache>
            </c:numRef>
          </c:val>
        </c:ser>
        <c:shape val="box"/>
        <c:axId val="75654656"/>
        <c:axId val="75656192"/>
        <c:axId val="0"/>
      </c:bar3DChart>
      <c:catAx>
        <c:axId val="75654656"/>
        <c:scaling>
          <c:orientation val="maxMin"/>
        </c:scaling>
        <c:axPos val="b"/>
        <c:tickLblPos val="nextTo"/>
        <c:spPr>
          <a:ln w="28575">
            <a:solidFill>
              <a:srgbClr val="2605EB"/>
            </a:solidFill>
          </a:ln>
        </c:spPr>
        <c:txPr>
          <a:bodyPr/>
          <a:lstStyle/>
          <a:p>
            <a:pPr>
              <a:defRPr sz="1600" b="1">
                <a:solidFill>
                  <a:schemeClr val="bg1"/>
                </a:solidFill>
                <a:cs typeface="B Nazanin" pitchFamily="2" charset="-78"/>
              </a:defRPr>
            </a:pPr>
            <a:endParaRPr lang="fa-IR"/>
          </a:p>
        </c:txPr>
        <c:crossAx val="75656192"/>
        <c:crosses val="autoZero"/>
        <c:auto val="1"/>
        <c:lblAlgn val="ctr"/>
        <c:lblOffset val="100"/>
      </c:catAx>
      <c:valAx>
        <c:axId val="75656192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400" b="1">
                <a:solidFill>
                  <a:schemeClr val="bg1"/>
                </a:solidFill>
                <a:cs typeface="B Nazanin" pitchFamily="2" charset="-78"/>
              </a:defRPr>
            </a:pPr>
            <a:endParaRPr lang="fa-IR"/>
          </a:p>
        </c:txPr>
        <c:crossAx val="75654656"/>
        <c:crosses val="autoZero"/>
        <c:crossBetween val="between"/>
      </c:valAx>
      <c:spPr>
        <a:ln>
          <a:noFill/>
        </a:ln>
      </c:spPr>
    </c:plotArea>
    <c:legend>
      <c:legendPos val="l"/>
      <c:layout>
        <c:manualLayout>
          <c:xMode val="edge"/>
          <c:yMode val="edge"/>
          <c:x val="5.357649982080448E-2"/>
          <c:y val="0.13250199360781148"/>
          <c:w val="0.24507471083742924"/>
          <c:h val="0.20740113917866079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fa-IR"/>
        </a:p>
      </c:txPr>
    </c:legend>
    <c:plotVisOnly val="1"/>
  </c:chart>
  <c:spPr>
    <a:ln>
      <a:noFill/>
    </a:ln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a-IR"/>
  <c:chart>
    <c:view3D>
      <c:rotY val="340"/>
      <c:rAngAx val="1"/>
    </c:view3D>
    <c:floor>
      <c:sp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0.17015699124565919"/>
          <c:y val="4.0595169739481157E-2"/>
          <c:w val="0.7222871054161708"/>
          <c:h val="0.69289348145667462"/>
        </c:manualLayout>
      </c:layout>
      <c:bar3DChart>
        <c:barDir val="col"/>
        <c:grouping val="clustered"/>
        <c:ser>
          <c:idx val="0"/>
          <c:order val="0"/>
          <c:dPt>
            <c:idx val="0"/>
            <c:spPr>
              <a:solidFill>
                <a:srgbClr val="FF0000"/>
              </a:solidFill>
              <a:ln w="28575">
                <a:solidFill>
                  <a:srgbClr val="FFFF00"/>
                </a:solidFill>
              </a:ln>
            </c:spPr>
          </c:dPt>
          <c:dPt>
            <c:idx val="1"/>
            <c:spPr>
              <a:solidFill>
                <a:srgbClr val="00FF00"/>
              </a:solidFill>
              <a:ln w="28575">
                <a:solidFill>
                  <a:srgbClr val="FF0000"/>
                </a:solidFill>
              </a:ln>
            </c:spPr>
          </c:dPt>
          <c:dPt>
            <c:idx val="2"/>
            <c:spPr>
              <a:solidFill>
                <a:srgbClr val="002060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spPr>
              <a:solidFill>
                <a:srgbClr val="66FFFF"/>
              </a:solidFill>
              <a:ln w="28575">
                <a:solidFill>
                  <a:schemeClr val="bg1">
                    <a:lumMod val="95000"/>
                    <a:lumOff val="5000"/>
                  </a:schemeClr>
                </a:solidFill>
              </a:ln>
            </c:spPr>
          </c:dPt>
          <c:dPt>
            <c:idx val="7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Sheet6!$A$9:$A$16</c:f>
              <c:strCache>
                <c:ptCount val="8"/>
                <c:pt idx="0">
                  <c:v>منزل </c:v>
                </c:pt>
                <c:pt idx="1">
                  <c:v>خودرو </c:v>
                </c:pt>
                <c:pt idx="2">
                  <c:v>کارگاه </c:v>
                </c:pt>
                <c:pt idx="3">
                  <c:v>بیمارستان </c:v>
                </c:pt>
                <c:pt idx="4">
                  <c:v>مزرعه </c:v>
                </c:pt>
                <c:pt idx="5">
                  <c:v>دولتی </c:v>
                </c:pt>
                <c:pt idx="6">
                  <c:v>مغازه </c:v>
                </c:pt>
                <c:pt idx="7">
                  <c:v>سایر </c:v>
                </c:pt>
              </c:strCache>
            </c:strRef>
          </c:cat>
          <c:val>
            <c:numRef>
              <c:f>Sheet6!$B$9:$B$16</c:f>
              <c:numCache>
                <c:formatCode>General</c:formatCode>
                <c:ptCount val="8"/>
                <c:pt idx="0">
                  <c:v>30</c:v>
                </c:pt>
                <c:pt idx="1">
                  <c:v>24</c:v>
                </c:pt>
                <c:pt idx="2">
                  <c:v>8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10</c:v>
                </c:pt>
                <c:pt idx="7">
                  <c:v>3</c:v>
                </c:pt>
              </c:numCache>
            </c:numRef>
          </c:val>
        </c:ser>
        <c:shape val="box"/>
        <c:axId val="75796864"/>
        <c:axId val="75798400"/>
        <c:axId val="0"/>
      </c:bar3DChart>
      <c:catAx>
        <c:axId val="75796864"/>
        <c:scaling>
          <c:orientation val="maxMin"/>
        </c:scaling>
        <c:axPos val="b"/>
        <c:tickLblPos val="nextTo"/>
        <c:spPr>
          <a:ln>
            <a:solidFill>
              <a:schemeClr val="bg1">
                <a:lumMod val="95000"/>
                <a:lumOff val="5000"/>
              </a:schemeClr>
            </a:solidFill>
          </a:ln>
        </c:spPr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fa-IR"/>
          </a:p>
        </c:txPr>
        <c:crossAx val="75798400"/>
        <c:crosses val="autoZero"/>
        <c:auto val="1"/>
        <c:lblAlgn val="ctr"/>
        <c:lblOffset val="100"/>
      </c:catAx>
      <c:valAx>
        <c:axId val="75798400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chemeClr val="bg1">
                <a:lumMod val="95000"/>
                <a:lumOff val="5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fa-IR"/>
          </a:p>
        </c:txPr>
        <c:crossAx val="75796864"/>
        <c:crosses val="autoZero"/>
        <c:crossBetween val="between"/>
      </c:valAx>
    </c:plotArea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a-IR"/>
  <c:chart>
    <c:view3D>
      <c:rotY val="340"/>
      <c:rAngAx val="1"/>
    </c:view3D>
    <c:floor>
      <c:sp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Sheet4!$B$11</c:f>
              <c:strCache>
                <c:ptCount val="1"/>
                <c:pt idx="0">
                  <c:v>سال 93</c:v>
                </c:pt>
              </c:strCache>
            </c:strRef>
          </c:tx>
          <c:spPr>
            <a:solidFill>
              <a:srgbClr val="00FF00"/>
            </a:solidFill>
            <a:ln w="28575">
              <a:solidFill>
                <a:srgbClr val="2605EB"/>
              </a:solidFill>
            </a:ln>
          </c:spPr>
          <c:cat>
            <c:strRef>
              <c:f>Sheet4!$A$12:$A$14</c:f>
              <c:strCache>
                <c:ptCount val="3"/>
                <c:pt idx="0">
                  <c:v>بررسی نقشه و صدور پروانه </c:v>
                </c:pt>
                <c:pt idx="1">
                  <c:v>بازدید از ساختمان جهت صدور مجوز پایان کار </c:v>
                </c:pt>
                <c:pt idx="2">
                  <c:v>بررسی مسائل ایمنی ساختمانها و ارائه ضوابط مهندسی </c:v>
                </c:pt>
              </c:strCache>
            </c:strRef>
          </c:cat>
          <c:val>
            <c:numRef>
              <c:f>Sheet4!$B$12:$B$14</c:f>
              <c:numCache>
                <c:formatCode>General</c:formatCode>
                <c:ptCount val="3"/>
                <c:pt idx="0">
                  <c:v>132</c:v>
                </c:pt>
                <c:pt idx="1">
                  <c:v>98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Sheet4!$C$11</c:f>
              <c:strCache>
                <c:ptCount val="1"/>
                <c:pt idx="0">
                  <c:v>سال 94</c:v>
                </c:pt>
              </c:strCache>
            </c:strRef>
          </c:tx>
          <c:spPr>
            <a:solidFill>
              <a:srgbClr val="FF0000"/>
            </a:solidFill>
            <a:ln w="28575">
              <a:solidFill>
                <a:srgbClr val="FFFF00"/>
              </a:solidFill>
            </a:ln>
          </c:spPr>
          <c:cat>
            <c:strRef>
              <c:f>Sheet4!$A$12:$A$14</c:f>
              <c:strCache>
                <c:ptCount val="3"/>
                <c:pt idx="0">
                  <c:v>بررسی نقشه و صدور پروانه </c:v>
                </c:pt>
                <c:pt idx="1">
                  <c:v>بازدید از ساختمان جهت صدور مجوز پایان کار </c:v>
                </c:pt>
                <c:pt idx="2">
                  <c:v>بررسی مسائل ایمنی ساختمانها و ارائه ضوابط مهندسی </c:v>
                </c:pt>
              </c:strCache>
            </c:strRef>
          </c:cat>
          <c:val>
            <c:numRef>
              <c:f>Sheet4!$C$12:$C$14</c:f>
              <c:numCache>
                <c:formatCode>General</c:formatCode>
                <c:ptCount val="3"/>
                <c:pt idx="0">
                  <c:v>101</c:v>
                </c:pt>
                <c:pt idx="1">
                  <c:v>107</c:v>
                </c:pt>
                <c:pt idx="2">
                  <c:v>120</c:v>
                </c:pt>
              </c:numCache>
            </c:numRef>
          </c:val>
        </c:ser>
        <c:shape val="box"/>
        <c:axId val="76005760"/>
        <c:axId val="76007296"/>
        <c:axId val="0"/>
      </c:bar3DChart>
      <c:catAx>
        <c:axId val="76005760"/>
        <c:scaling>
          <c:orientation val="maxMin"/>
        </c:scaling>
        <c:axPos val="b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fa-IR"/>
          </a:p>
        </c:txPr>
        <c:crossAx val="76007296"/>
        <c:crosses val="autoZero"/>
        <c:auto val="1"/>
        <c:lblAlgn val="ctr"/>
        <c:lblOffset val="100"/>
      </c:catAx>
      <c:valAx>
        <c:axId val="76007296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fa-IR"/>
          </a:p>
        </c:txPr>
        <c:crossAx val="76005760"/>
        <c:crosses val="autoZero"/>
        <c:crossBetween val="between"/>
      </c:valAx>
      <c:spPr>
        <a:ln>
          <a:noFill/>
        </a:ln>
      </c:spPr>
    </c:plotArea>
    <c:legend>
      <c:legendPos val="l"/>
      <c:layout>
        <c:manualLayout>
          <c:xMode val="edge"/>
          <c:yMode val="edge"/>
          <c:x val="0.23018398238099241"/>
          <c:y val="3.36316658832614E-2"/>
          <c:w val="0.40772069116360565"/>
          <c:h val="7.4841790609507131E-2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fa-IR"/>
        </a:p>
      </c:txPr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a-IR"/>
  <c:chart>
    <c:view3D>
      <c:rotY val="340"/>
      <c:rAngAx val="1"/>
    </c:view3D>
    <c:floor>
      <c:sp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0" scaled="0"/>
        </a:gradFill>
      </c:spPr>
    </c:floor>
    <c:plotArea>
      <c:layout>
        <c:manualLayout>
          <c:layoutTarget val="inner"/>
          <c:xMode val="edge"/>
          <c:yMode val="edge"/>
          <c:x val="8.7256931921289207E-2"/>
          <c:y val="5.7899644857123747E-2"/>
          <c:w val="0.75627128087391404"/>
          <c:h val="0.59081740566297658"/>
        </c:manualLayout>
      </c:layout>
      <c:bar3DChart>
        <c:barDir val="col"/>
        <c:grouping val="clustered"/>
        <c:ser>
          <c:idx val="0"/>
          <c:order val="0"/>
          <c:tx>
            <c:strRef>
              <c:f>Sheet7!$B$8</c:f>
              <c:strCache>
                <c:ptCount val="1"/>
                <c:pt idx="0">
                  <c:v>10ماهه 93</c:v>
                </c:pt>
              </c:strCache>
            </c:strRef>
          </c:tx>
          <c:spPr>
            <a:solidFill>
              <a:srgbClr val="00FF00"/>
            </a:solidFill>
            <a:ln w="28575">
              <a:solidFill>
                <a:srgbClr val="2605EB"/>
              </a:solidFill>
            </a:ln>
          </c:spPr>
          <c:cat>
            <c:strRef>
              <c:f>Sheet7!$A$9:$A$16</c:f>
              <c:strCache>
                <c:ptCount val="8"/>
                <c:pt idx="0">
                  <c:v>کودکان </c:v>
                </c:pt>
                <c:pt idx="1">
                  <c:v>دانش آموزان </c:v>
                </c:pt>
                <c:pt idx="2">
                  <c:v>دانشجو </c:v>
                </c:pt>
                <c:pt idx="3">
                  <c:v>کادر پزشکی </c:v>
                </c:pt>
                <c:pt idx="4">
                  <c:v>کادر نظامی </c:v>
                </c:pt>
                <c:pt idx="5">
                  <c:v>گارگر /کارمند </c:v>
                </c:pt>
                <c:pt idx="6">
                  <c:v>شهروندان </c:v>
                </c:pt>
                <c:pt idx="7">
                  <c:v>سایر </c:v>
                </c:pt>
              </c:strCache>
            </c:strRef>
          </c:cat>
          <c:val>
            <c:numRef>
              <c:f>Sheet7!$B$9:$B$16</c:f>
              <c:numCache>
                <c:formatCode>General</c:formatCode>
                <c:ptCount val="8"/>
                <c:pt idx="0">
                  <c:v>14860</c:v>
                </c:pt>
                <c:pt idx="1">
                  <c:v>29274</c:v>
                </c:pt>
                <c:pt idx="2">
                  <c:v>4964</c:v>
                </c:pt>
                <c:pt idx="3">
                  <c:v>1230</c:v>
                </c:pt>
                <c:pt idx="4">
                  <c:v>2610</c:v>
                </c:pt>
                <c:pt idx="5">
                  <c:v>8034</c:v>
                </c:pt>
                <c:pt idx="6">
                  <c:v>8565</c:v>
                </c:pt>
                <c:pt idx="7">
                  <c:v>1100</c:v>
                </c:pt>
              </c:numCache>
            </c:numRef>
          </c:val>
        </c:ser>
        <c:ser>
          <c:idx val="1"/>
          <c:order val="1"/>
          <c:tx>
            <c:strRef>
              <c:f>Sheet7!$C$8</c:f>
              <c:strCache>
                <c:ptCount val="1"/>
                <c:pt idx="0">
                  <c:v>10ماهه 94</c:v>
                </c:pt>
              </c:strCache>
            </c:strRef>
          </c:tx>
          <c:spPr>
            <a:solidFill>
              <a:srgbClr val="FF0000"/>
            </a:solidFill>
            <a:ln w="28575">
              <a:solidFill>
                <a:srgbClr val="FFFF00"/>
              </a:solidFill>
            </a:ln>
          </c:spPr>
          <c:cat>
            <c:strRef>
              <c:f>Sheet7!$A$9:$A$16</c:f>
              <c:strCache>
                <c:ptCount val="8"/>
                <c:pt idx="0">
                  <c:v>کودکان </c:v>
                </c:pt>
                <c:pt idx="1">
                  <c:v>دانش آموزان </c:v>
                </c:pt>
                <c:pt idx="2">
                  <c:v>دانشجو </c:v>
                </c:pt>
                <c:pt idx="3">
                  <c:v>کادر پزشکی </c:v>
                </c:pt>
                <c:pt idx="4">
                  <c:v>کادر نظامی </c:v>
                </c:pt>
                <c:pt idx="5">
                  <c:v>گارگر /کارمند </c:v>
                </c:pt>
                <c:pt idx="6">
                  <c:v>شهروندان </c:v>
                </c:pt>
                <c:pt idx="7">
                  <c:v>سایر </c:v>
                </c:pt>
              </c:strCache>
            </c:strRef>
          </c:cat>
          <c:val>
            <c:numRef>
              <c:f>Sheet7!$C$9:$C$16</c:f>
              <c:numCache>
                <c:formatCode>General</c:formatCode>
                <c:ptCount val="8"/>
                <c:pt idx="0">
                  <c:v>14987</c:v>
                </c:pt>
                <c:pt idx="1">
                  <c:v>39678</c:v>
                </c:pt>
                <c:pt idx="2">
                  <c:v>1330</c:v>
                </c:pt>
                <c:pt idx="3">
                  <c:v>2812</c:v>
                </c:pt>
                <c:pt idx="4">
                  <c:v>3150</c:v>
                </c:pt>
                <c:pt idx="5">
                  <c:v>8059</c:v>
                </c:pt>
                <c:pt idx="6">
                  <c:v>7478</c:v>
                </c:pt>
                <c:pt idx="7">
                  <c:v>252</c:v>
                </c:pt>
              </c:numCache>
            </c:numRef>
          </c:val>
        </c:ser>
        <c:shape val="box"/>
        <c:axId val="76386304"/>
        <c:axId val="76387840"/>
        <c:axId val="0"/>
      </c:bar3DChart>
      <c:catAx>
        <c:axId val="76386304"/>
        <c:scaling>
          <c:orientation val="maxMin"/>
        </c:scaling>
        <c:axPos val="b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fa-IR"/>
          </a:p>
        </c:txPr>
        <c:crossAx val="76387840"/>
        <c:crosses val="autoZero"/>
        <c:auto val="1"/>
        <c:lblAlgn val="ctr"/>
        <c:lblOffset val="100"/>
      </c:catAx>
      <c:valAx>
        <c:axId val="76387840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fa-IR"/>
          </a:p>
        </c:txPr>
        <c:crossAx val="76386304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9.4271160360527226E-2"/>
          <c:y val="0.1584419243756599"/>
          <c:w val="0.26858282796670402"/>
          <c:h val="0.16989819188220601"/>
        </c:manualLayout>
      </c:layout>
      <c:txPr>
        <a:bodyPr/>
        <a:lstStyle/>
        <a:p>
          <a:pPr>
            <a:defRPr sz="1400" b="1">
              <a:solidFill>
                <a:schemeClr val="bg1"/>
              </a:solidFill>
            </a:defRPr>
          </a:pPr>
          <a:endParaRPr lang="fa-IR"/>
        </a:p>
      </c:txPr>
    </c:legend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a-IR"/>
  <c:chart>
    <c:autoTitleDeleted val="1"/>
    <c:view3D>
      <c:rotY val="340"/>
      <c:rAngAx val="1"/>
    </c:view3D>
    <c:floor>
      <c:sp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0" scaled="0"/>
          <a:tileRect/>
        </a:gradFill>
        <a:ln>
          <a:solidFill>
            <a:srgbClr val="2605EB"/>
          </a:solidFill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Sheet5!$A$9</c:f>
              <c:strCache>
                <c:ptCount val="1"/>
                <c:pt idx="0">
                  <c:v>درون سازمانی 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FF00"/>
              </a:solidFill>
            </a:ln>
          </c:spPr>
          <c:dPt>
            <c:idx val="0"/>
            <c:spPr>
              <a:solidFill>
                <a:srgbClr val="00FF00"/>
              </a:solidFill>
              <a:ln w="28575">
                <a:solidFill>
                  <a:srgbClr val="2605EB"/>
                </a:solidFill>
              </a:ln>
            </c:spPr>
          </c:dPt>
          <c:dPt>
            <c:idx val="1"/>
            <c:spPr>
              <a:solidFill>
                <a:srgbClr val="2828EC"/>
              </a:solidFill>
              <a:ln w="28575">
                <a:solidFill>
                  <a:srgbClr val="FFFF00"/>
                </a:solidFill>
              </a:ln>
            </c:spPr>
          </c:dPt>
          <c:cat>
            <c:strRef>
              <c:f>Sheet5!$B$8:$C$8</c:f>
              <c:strCache>
                <c:ptCount val="2"/>
                <c:pt idx="0">
                  <c:v>10ماهه 93</c:v>
                </c:pt>
                <c:pt idx="1">
                  <c:v>10ماهه 94</c:v>
                </c:pt>
              </c:strCache>
            </c:strRef>
          </c:cat>
          <c:val>
            <c:numRef>
              <c:f>Sheet5!$B$9:$C$9</c:f>
              <c:numCache>
                <c:formatCode>General</c:formatCode>
                <c:ptCount val="2"/>
                <c:pt idx="0">
                  <c:v>11098</c:v>
                </c:pt>
                <c:pt idx="1">
                  <c:v>28051</c:v>
                </c:pt>
              </c:numCache>
            </c:numRef>
          </c:val>
        </c:ser>
        <c:shape val="box"/>
        <c:axId val="76505088"/>
        <c:axId val="76506624"/>
        <c:axId val="0"/>
      </c:bar3DChart>
      <c:catAx>
        <c:axId val="76505088"/>
        <c:scaling>
          <c:orientation val="maxMin"/>
        </c:scaling>
        <c:axPos val="b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fa-IR"/>
          </a:p>
        </c:txPr>
        <c:crossAx val="76506624"/>
        <c:crosses val="autoZero"/>
        <c:auto val="1"/>
        <c:lblAlgn val="ctr"/>
        <c:lblOffset val="100"/>
      </c:catAx>
      <c:valAx>
        <c:axId val="76506624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400" b="1">
                <a:solidFill>
                  <a:schemeClr val="bg1"/>
                </a:solidFill>
                <a:cs typeface="B Nazanin" pitchFamily="2" charset="-78"/>
              </a:defRPr>
            </a:pPr>
            <a:endParaRPr lang="fa-IR"/>
          </a:p>
        </c:txPr>
        <c:crossAx val="76505088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a-IR"/>
  <c:chart>
    <c:view3D>
      <c:rotY val="340"/>
      <c:rAngAx val="1"/>
    </c:view3D>
    <c:floor>
      <c:sp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4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rgbClr val="00B0F0"/>
              </a:solidFill>
            </c:spPr>
          </c:dPt>
          <c:dPt>
            <c:idx val="6"/>
            <c:spPr>
              <a:solidFill>
                <a:srgbClr val="00B050"/>
              </a:solidFill>
            </c:spPr>
          </c:dPt>
          <c:dPt>
            <c:idx val="7"/>
            <c:spPr>
              <a:solidFill>
                <a:srgbClr val="00B050"/>
              </a:solidFill>
            </c:spPr>
          </c:dPt>
          <c:dPt>
            <c:idx val="8"/>
            <c:spPr>
              <a:solidFill>
                <a:srgbClr val="00B050"/>
              </a:solidFill>
            </c:spPr>
          </c:dPt>
          <c:cat>
            <c:multiLvlStrRef>
              <c:f>Sheet16!$E$6:$M$7</c:f>
              <c:multiLvlStrCache>
                <c:ptCount val="9"/>
                <c:lvl>
                  <c:pt idx="0">
                    <c:v>کل حریق و حادثه  </c:v>
                  </c:pt>
                  <c:pt idx="1">
                    <c:v>محدوده يزد  </c:v>
                  </c:pt>
                  <c:pt idx="2">
                    <c:v>محدوده حميديا </c:v>
                  </c:pt>
                  <c:pt idx="3">
                    <c:v>کل حریق و حادثه  </c:v>
                  </c:pt>
                  <c:pt idx="4">
                    <c:v>محدوده یزد  </c:v>
                  </c:pt>
                  <c:pt idx="5">
                    <c:v>محدوده شاهدیه  </c:v>
                  </c:pt>
                  <c:pt idx="6">
                    <c:v>کل حریق و حادثه  </c:v>
                  </c:pt>
                  <c:pt idx="7">
                    <c:v>محدوده یزد  </c:v>
                  </c:pt>
                  <c:pt idx="8">
                    <c:v>محدوده شهرک  </c:v>
                  </c:pt>
                </c:lvl>
                <c:lvl>
                  <c:pt idx="0">
                    <c:v>ايستگاه 2  </c:v>
                  </c:pt>
                  <c:pt idx="3">
                    <c:v>ايستگاه 3   </c:v>
                  </c:pt>
                  <c:pt idx="6">
                    <c:v>ايستگاه 4 </c:v>
                  </c:pt>
                </c:lvl>
              </c:multiLvlStrCache>
            </c:multiLvlStrRef>
          </c:cat>
          <c:val>
            <c:numRef>
              <c:f>Sheet16!$E$8:$M$8</c:f>
              <c:numCache>
                <c:formatCode>General</c:formatCode>
                <c:ptCount val="9"/>
                <c:pt idx="0">
                  <c:v>298</c:v>
                </c:pt>
                <c:pt idx="1">
                  <c:v>139</c:v>
                </c:pt>
                <c:pt idx="2">
                  <c:v>159</c:v>
                </c:pt>
                <c:pt idx="3">
                  <c:v>195</c:v>
                </c:pt>
                <c:pt idx="4">
                  <c:v>108</c:v>
                </c:pt>
                <c:pt idx="5">
                  <c:v>87</c:v>
                </c:pt>
                <c:pt idx="6">
                  <c:v>133</c:v>
                </c:pt>
                <c:pt idx="7">
                  <c:v>85</c:v>
                </c:pt>
                <c:pt idx="8">
                  <c:v>48</c:v>
                </c:pt>
              </c:numCache>
            </c:numRef>
          </c:val>
        </c:ser>
        <c:shape val="box"/>
        <c:axId val="72387968"/>
        <c:axId val="72389760"/>
        <c:axId val="0"/>
      </c:bar3DChart>
      <c:catAx>
        <c:axId val="72387968"/>
        <c:scaling>
          <c:orientation val="maxMin"/>
        </c:scaling>
        <c:axPos val="b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050">
                <a:solidFill>
                  <a:schemeClr val="bg1"/>
                </a:solidFill>
              </a:defRPr>
            </a:pPr>
            <a:endParaRPr lang="fa-IR"/>
          </a:p>
        </c:txPr>
        <c:crossAx val="72389760"/>
        <c:crosses val="autoZero"/>
        <c:auto val="1"/>
        <c:lblAlgn val="ctr"/>
        <c:lblOffset val="100"/>
      </c:catAx>
      <c:valAx>
        <c:axId val="72389760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fa-IR"/>
          </a:p>
        </c:txPr>
        <c:crossAx val="72387968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a-IR"/>
  <c:chart>
    <c:view3D>
      <c:rotY val="340"/>
      <c:rAngAx val="1"/>
    </c:view3D>
    <c:plotArea>
      <c:layout>
        <c:manualLayout>
          <c:layoutTarget val="inner"/>
          <c:xMode val="edge"/>
          <c:yMode val="edge"/>
          <c:x val="9.2719497019394317E-2"/>
          <c:y val="2.7865386689677515E-2"/>
          <c:w val="0.83603223510104718"/>
          <c:h val="0.680524574839104"/>
        </c:manualLayout>
      </c:layout>
      <c:bar3DChart>
        <c:barDir val="col"/>
        <c:grouping val="clustered"/>
        <c:ser>
          <c:idx val="0"/>
          <c:order val="0"/>
          <c:tx>
            <c:strRef>
              <c:f>Sheet19!$B$5</c:f>
              <c:strCache>
                <c:ptCount val="1"/>
                <c:pt idx="0">
                  <c:v>حریق 93</c:v>
                </c:pt>
              </c:strCache>
            </c:strRef>
          </c:tx>
          <c:spPr>
            <a:solidFill>
              <a:srgbClr val="FF0000"/>
            </a:solidFill>
            <a:ln w="28575">
              <a:solidFill>
                <a:srgbClr val="FFFF00"/>
              </a:solidFill>
            </a:ln>
          </c:spPr>
          <c:cat>
            <c:strRef>
              <c:f>Sheet19!$A$6:$A$15</c:f>
              <c:strCache>
                <c:ptCount val="10"/>
                <c:pt idx="0">
                  <c:v>فروردين</c:v>
                </c:pt>
                <c:pt idx="1">
                  <c:v>ارديبهشت</c:v>
                </c:pt>
                <c:pt idx="2">
                  <c:v>خرداد</c:v>
                </c:pt>
                <c:pt idx="3">
                  <c:v>تير</c:v>
                </c:pt>
                <c:pt idx="4">
                  <c:v>مرداد</c:v>
                </c:pt>
                <c:pt idx="5">
                  <c:v>شهريور</c:v>
                </c:pt>
                <c:pt idx="6">
                  <c:v>مهر</c:v>
                </c:pt>
                <c:pt idx="7">
                  <c:v>آبان </c:v>
                </c:pt>
                <c:pt idx="8">
                  <c:v>آذر</c:v>
                </c:pt>
                <c:pt idx="9">
                  <c:v>دي</c:v>
                </c:pt>
              </c:strCache>
            </c:strRef>
          </c:cat>
          <c:val>
            <c:numRef>
              <c:f>Sheet19!$B$6:$B$15</c:f>
              <c:numCache>
                <c:formatCode>General</c:formatCode>
                <c:ptCount val="10"/>
                <c:pt idx="0">
                  <c:v>171</c:v>
                </c:pt>
                <c:pt idx="1">
                  <c:v>137</c:v>
                </c:pt>
                <c:pt idx="2">
                  <c:v>166</c:v>
                </c:pt>
                <c:pt idx="3">
                  <c:v>140</c:v>
                </c:pt>
                <c:pt idx="4">
                  <c:v>160</c:v>
                </c:pt>
                <c:pt idx="5">
                  <c:v>158</c:v>
                </c:pt>
                <c:pt idx="6">
                  <c:v>108</c:v>
                </c:pt>
                <c:pt idx="7">
                  <c:v>142</c:v>
                </c:pt>
                <c:pt idx="8">
                  <c:v>132</c:v>
                </c:pt>
                <c:pt idx="9">
                  <c:v>96</c:v>
                </c:pt>
              </c:numCache>
            </c:numRef>
          </c:val>
        </c:ser>
        <c:ser>
          <c:idx val="1"/>
          <c:order val="1"/>
          <c:tx>
            <c:strRef>
              <c:f>Sheet19!$C$5</c:f>
              <c:strCache>
                <c:ptCount val="1"/>
                <c:pt idx="0">
                  <c:v>حریق 94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rgbClr val="2605EB"/>
              </a:solidFill>
            </a:ln>
          </c:spPr>
          <c:cat>
            <c:strRef>
              <c:f>Sheet19!$A$6:$A$15</c:f>
              <c:strCache>
                <c:ptCount val="10"/>
                <c:pt idx="0">
                  <c:v>فروردين</c:v>
                </c:pt>
                <c:pt idx="1">
                  <c:v>ارديبهشت</c:v>
                </c:pt>
                <c:pt idx="2">
                  <c:v>خرداد</c:v>
                </c:pt>
                <c:pt idx="3">
                  <c:v>تير</c:v>
                </c:pt>
                <c:pt idx="4">
                  <c:v>مرداد</c:v>
                </c:pt>
                <c:pt idx="5">
                  <c:v>شهريور</c:v>
                </c:pt>
                <c:pt idx="6">
                  <c:v>مهر</c:v>
                </c:pt>
                <c:pt idx="7">
                  <c:v>آبان </c:v>
                </c:pt>
                <c:pt idx="8">
                  <c:v>آذر</c:v>
                </c:pt>
                <c:pt idx="9">
                  <c:v>دي</c:v>
                </c:pt>
              </c:strCache>
            </c:strRef>
          </c:cat>
          <c:val>
            <c:numRef>
              <c:f>Sheet19!$C$6:$C$15</c:f>
              <c:numCache>
                <c:formatCode>General</c:formatCode>
                <c:ptCount val="10"/>
                <c:pt idx="0">
                  <c:v>165</c:v>
                </c:pt>
                <c:pt idx="1">
                  <c:v>138</c:v>
                </c:pt>
                <c:pt idx="2">
                  <c:v>148</c:v>
                </c:pt>
                <c:pt idx="3">
                  <c:v>139</c:v>
                </c:pt>
                <c:pt idx="4">
                  <c:v>181</c:v>
                </c:pt>
                <c:pt idx="5">
                  <c:v>173</c:v>
                </c:pt>
                <c:pt idx="6">
                  <c:v>154</c:v>
                </c:pt>
                <c:pt idx="7">
                  <c:v>142</c:v>
                </c:pt>
                <c:pt idx="8">
                  <c:v>116</c:v>
                </c:pt>
                <c:pt idx="9">
                  <c:v>99</c:v>
                </c:pt>
              </c:numCache>
            </c:numRef>
          </c:val>
        </c:ser>
        <c:shape val="box"/>
        <c:axId val="73101312"/>
        <c:axId val="73102848"/>
        <c:axId val="0"/>
      </c:bar3DChart>
      <c:catAx>
        <c:axId val="73101312"/>
        <c:scaling>
          <c:orientation val="maxMin"/>
        </c:scaling>
        <c:axPos val="b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fa-IR"/>
          </a:p>
        </c:txPr>
        <c:crossAx val="73102848"/>
        <c:crosses val="autoZero"/>
        <c:auto val="1"/>
        <c:lblAlgn val="ctr"/>
        <c:lblOffset val="100"/>
      </c:catAx>
      <c:valAx>
        <c:axId val="73102848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  <a:cs typeface="B Nazanin" pitchFamily="2" charset="-78"/>
              </a:defRPr>
            </a:pPr>
            <a:endParaRPr lang="fa-IR"/>
          </a:p>
        </c:txPr>
        <c:crossAx val="73101312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3.036576949620428E-2"/>
          <c:y val="0.10692733613777723"/>
          <c:w val="0.18495361992794379"/>
          <c:h val="0.16514076151439974"/>
        </c:manualLayout>
      </c:layout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fa-IR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a-IR"/>
  <c:chart>
    <c:view3D>
      <c:rotY val="340"/>
      <c:rAngAx val="1"/>
    </c:view3D>
    <c:floor>
      <c:spPr>
        <a:solidFill>
          <a:srgbClr val="2605EB"/>
        </a:solidFill>
      </c:spPr>
    </c:floor>
    <c:backWall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6.8710280243007973E-2"/>
          <c:y val="5.1400554097404488E-2"/>
          <c:w val="0.85086736050841294"/>
          <c:h val="0.6760874161563144"/>
        </c:manualLayout>
      </c:layout>
      <c:bar3DChart>
        <c:barDir val="col"/>
        <c:grouping val="clustered"/>
        <c:ser>
          <c:idx val="0"/>
          <c:order val="0"/>
          <c:tx>
            <c:strRef>
              <c:f>Sheet18!$B$6</c:f>
              <c:strCache>
                <c:ptCount val="1"/>
                <c:pt idx="0">
                  <c:v>حادثه 93</c:v>
                </c:pt>
              </c:strCache>
            </c:strRef>
          </c:tx>
          <c:spPr>
            <a:solidFill>
              <a:srgbClr val="FF0000"/>
            </a:solidFill>
            <a:ln w="28575">
              <a:solidFill>
                <a:srgbClr val="FFFF00"/>
              </a:solidFill>
            </a:ln>
          </c:spPr>
          <c:cat>
            <c:strRef>
              <c:f>Sheet18!$A$7:$A$16</c:f>
              <c:strCache>
                <c:ptCount val="10"/>
                <c:pt idx="0">
                  <c:v>فروردين</c:v>
                </c:pt>
                <c:pt idx="1">
                  <c:v>ارديبهشت</c:v>
                </c:pt>
                <c:pt idx="2">
                  <c:v>خرداد</c:v>
                </c:pt>
                <c:pt idx="3">
                  <c:v>تير</c:v>
                </c:pt>
                <c:pt idx="4">
                  <c:v>مرداد</c:v>
                </c:pt>
                <c:pt idx="5">
                  <c:v>شهريور</c:v>
                </c:pt>
                <c:pt idx="6">
                  <c:v>مهر</c:v>
                </c:pt>
                <c:pt idx="7">
                  <c:v>آبان </c:v>
                </c:pt>
                <c:pt idx="8">
                  <c:v>آذر</c:v>
                </c:pt>
                <c:pt idx="9">
                  <c:v>دي</c:v>
                </c:pt>
              </c:strCache>
            </c:strRef>
          </c:cat>
          <c:val>
            <c:numRef>
              <c:f>Sheet18!$B$7:$B$16</c:f>
              <c:numCache>
                <c:formatCode>General</c:formatCode>
                <c:ptCount val="10"/>
                <c:pt idx="0">
                  <c:v>78</c:v>
                </c:pt>
                <c:pt idx="1">
                  <c:v>101</c:v>
                </c:pt>
                <c:pt idx="2">
                  <c:v>86</c:v>
                </c:pt>
                <c:pt idx="3">
                  <c:v>82</c:v>
                </c:pt>
                <c:pt idx="4">
                  <c:v>177</c:v>
                </c:pt>
                <c:pt idx="5">
                  <c:v>146</c:v>
                </c:pt>
                <c:pt idx="6">
                  <c:v>90</c:v>
                </c:pt>
                <c:pt idx="7">
                  <c:v>108</c:v>
                </c:pt>
                <c:pt idx="8">
                  <c:v>117</c:v>
                </c:pt>
                <c:pt idx="9">
                  <c:v>66</c:v>
                </c:pt>
              </c:numCache>
            </c:numRef>
          </c:val>
        </c:ser>
        <c:ser>
          <c:idx val="1"/>
          <c:order val="1"/>
          <c:tx>
            <c:strRef>
              <c:f>Sheet18!$C$6</c:f>
              <c:strCache>
                <c:ptCount val="1"/>
                <c:pt idx="0">
                  <c:v>حادثه 94 </c:v>
                </c:pt>
              </c:strCache>
            </c:strRef>
          </c:tx>
          <c:spPr>
            <a:solidFill>
              <a:srgbClr val="00FF00"/>
            </a:solidFill>
            <a:ln w="28575">
              <a:solidFill>
                <a:srgbClr val="2605EB"/>
              </a:solidFill>
            </a:ln>
          </c:spPr>
          <c:cat>
            <c:strRef>
              <c:f>Sheet18!$A$7:$A$16</c:f>
              <c:strCache>
                <c:ptCount val="10"/>
                <c:pt idx="0">
                  <c:v>فروردين</c:v>
                </c:pt>
                <c:pt idx="1">
                  <c:v>ارديبهشت</c:v>
                </c:pt>
                <c:pt idx="2">
                  <c:v>خرداد</c:v>
                </c:pt>
                <c:pt idx="3">
                  <c:v>تير</c:v>
                </c:pt>
                <c:pt idx="4">
                  <c:v>مرداد</c:v>
                </c:pt>
                <c:pt idx="5">
                  <c:v>شهريور</c:v>
                </c:pt>
                <c:pt idx="6">
                  <c:v>مهر</c:v>
                </c:pt>
                <c:pt idx="7">
                  <c:v>آبان </c:v>
                </c:pt>
                <c:pt idx="8">
                  <c:v>آذر</c:v>
                </c:pt>
                <c:pt idx="9">
                  <c:v>دي</c:v>
                </c:pt>
              </c:strCache>
            </c:strRef>
          </c:cat>
          <c:val>
            <c:numRef>
              <c:f>Sheet18!$C$7:$C$16</c:f>
              <c:numCache>
                <c:formatCode>General</c:formatCode>
                <c:ptCount val="10"/>
                <c:pt idx="0">
                  <c:v>152</c:v>
                </c:pt>
                <c:pt idx="1">
                  <c:v>123</c:v>
                </c:pt>
                <c:pt idx="2">
                  <c:v>101</c:v>
                </c:pt>
                <c:pt idx="3">
                  <c:v>108</c:v>
                </c:pt>
                <c:pt idx="4">
                  <c:v>163</c:v>
                </c:pt>
                <c:pt idx="5">
                  <c:v>163</c:v>
                </c:pt>
                <c:pt idx="6">
                  <c:v>97</c:v>
                </c:pt>
                <c:pt idx="7">
                  <c:v>108</c:v>
                </c:pt>
                <c:pt idx="8">
                  <c:v>71</c:v>
                </c:pt>
                <c:pt idx="9">
                  <c:v>55</c:v>
                </c:pt>
              </c:numCache>
            </c:numRef>
          </c:val>
        </c:ser>
        <c:shape val="box"/>
        <c:axId val="73481600"/>
        <c:axId val="73483392"/>
        <c:axId val="0"/>
      </c:bar3DChart>
      <c:catAx>
        <c:axId val="73481600"/>
        <c:scaling>
          <c:orientation val="maxMin"/>
        </c:scaling>
        <c:axPos val="b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fa-IR"/>
          </a:p>
        </c:txPr>
        <c:crossAx val="73483392"/>
        <c:crosses val="autoZero"/>
        <c:auto val="1"/>
        <c:lblAlgn val="ctr"/>
        <c:lblOffset val="100"/>
      </c:catAx>
      <c:valAx>
        <c:axId val="73483392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fa-IR"/>
          </a:p>
        </c:txPr>
        <c:crossAx val="7348160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4.8888546711834041E-2"/>
          <c:y val="7.8319845435987162E-2"/>
          <c:w val="0.19876413813376645"/>
          <c:h val="0.16743438320209991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fa-IR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a-IR"/>
  <c:chart>
    <c:view3D>
      <c:rotY val="340"/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plotArea>
      <c:layout>
        <c:manualLayout>
          <c:layoutTarget val="inner"/>
          <c:xMode val="edge"/>
          <c:yMode val="edge"/>
          <c:x val="0.17155999296981686"/>
          <c:y val="0.17908811036943151"/>
          <c:w val="0.70710197401484065"/>
          <c:h val="0.61750182268883291"/>
        </c:manualLayout>
      </c:layout>
      <c:bar3DChart>
        <c:barDir val="col"/>
        <c:grouping val="clustered"/>
        <c:ser>
          <c:idx val="0"/>
          <c:order val="0"/>
          <c:tx>
            <c:strRef>
              <c:f>Sheet13!$B$4</c:f>
              <c:strCache>
                <c:ptCount val="1"/>
                <c:pt idx="0">
                  <c:v>10ماهه 93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Sheet13!$A$5:$A$13</c:f>
              <c:strCache>
                <c:ptCount val="9"/>
                <c:pt idx="0">
                  <c:v>شماره 1</c:v>
                </c:pt>
                <c:pt idx="1">
                  <c:v>شماره 2</c:v>
                </c:pt>
                <c:pt idx="2">
                  <c:v>شماره 3 </c:v>
                </c:pt>
                <c:pt idx="3">
                  <c:v>شماره 4</c:v>
                </c:pt>
                <c:pt idx="4">
                  <c:v>شماره 5 </c:v>
                </c:pt>
                <c:pt idx="5">
                  <c:v>شماره 6 </c:v>
                </c:pt>
                <c:pt idx="6">
                  <c:v>شماره 7 </c:v>
                </c:pt>
                <c:pt idx="7">
                  <c:v>شماره 8</c:v>
                </c:pt>
                <c:pt idx="8">
                  <c:v>شماره 9 </c:v>
                </c:pt>
              </c:strCache>
            </c:strRef>
          </c:cat>
          <c:val>
            <c:numRef>
              <c:f>Sheet13!$B$5:$B$13</c:f>
              <c:numCache>
                <c:formatCode>General</c:formatCode>
                <c:ptCount val="9"/>
                <c:pt idx="0">
                  <c:v>438</c:v>
                </c:pt>
                <c:pt idx="1">
                  <c:v>257</c:v>
                </c:pt>
                <c:pt idx="2">
                  <c:v>158</c:v>
                </c:pt>
                <c:pt idx="3">
                  <c:v>122</c:v>
                </c:pt>
                <c:pt idx="4">
                  <c:v>288</c:v>
                </c:pt>
                <c:pt idx="5">
                  <c:v>221</c:v>
                </c:pt>
                <c:pt idx="6">
                  <c:v>257</c:v>
                </c:pt>
                <c:pt idx="7">
                  <c:v>392</c:v>
                </c:pt>
                <c:pt idx="8">
                  <c:v>329</c:v>
                </c:pt>
              </c:numCache>
            </c:numRef>
          </c:val>
        </c:ser>
        <c:ser>
          <c:idx val="1"/>
          <c:order val="1"/>
          <c:tx>
            <c:strRef>
              <c:f>Sheet13!$C$4</c:f>
              <c:strCache>
                <c:ptCount val="1"/>
                <c:pt idx="0">
                  <c:v>10ماهه 94</c:v>
                </c:pt>
              </c:strCache>
            </c:strRef>
          </c:tx>
          <c:spPr>
            <a:solidFill>
              <a:srgbClr val="00FF00"/>
            </a:solidFill>
          </c:spPr>
          <c:cat>
            <c:strRef>
              <c:f>Sheet13!$A$5:$A$13</c:f>
              <c:strCache>
                <c:ptCount val="9"/>
                <c:pt idx="0">
                  <c:v>شماره 1</c:v>
                </c:pt>
                <c:pt idx="1">
                  <c:v>شماره 2</c:v>
                </c:pt>
                <c:pt idx="2">
                  <c:v>شماره 3 </c:v>
                </c:pt>
                <c:pt idx="3">
                  <c:v>شماره 4</c:v>
                </c:pt>
                <c:pt idx="4">
                  <c:v>شماره 5 </c:v>
                </c:pt>
                <c:pt idx="5">
                  <c:v>شماره 6 </c:v>
                </c:pt>
                <c:pt idx="6">
                  <c:v>شماره 7 </c:v>
                </c:pt>
                <c:pt idx="7">
                  <c:v>شماره 8</c:v>
                </c:pt>
                <c:pt idx="8">
                  <c:v>شماره 9 </c:v>
                </c:pt>
              </c:strCache>
            </c:strRef>
          </c:cat>
          <c:val>
            <c:numRef>
              <c:f>Sheet13!$C$5:$C$13</c:f>
              <c:numCache>
                <c:formatCode>General</c:formatCode>
                <c:ptCount val="9"/>
                <c:pt idx="0">
                  <c:v>420</c:v>
                </c:pt>
                <c:pt idx="1">
                  <c:v>298</c:v>
                </c:pt>
                <c:pt idx="2">
                  <c:v>195</c:v>
                </c:pt>
                <c:pt idx="3">
                  <c:v>133</c:v>
                </c:pt>
                <c:pt idx="4">
                  <c:v>338</c:v>
                </c:pt>
                <c:pt idx="5">
                  <c:v>197</c:v>
                </c:pt>
                <c:pt idx="6">
                  <c:v>245</c:v>
                </c:pt>
                <c:pt idx="7">
                  <c:v>439</c:v>
                </c:pt>
                <c:pt idx="8">
                  <c:v>331</c:v>
                </c:pt>
              </c:numCache>
            </c:numRef>
          </c:val>
        </c:ser>
        <c:shape val="box"/>
        <c:axId val="73771648"/>
        <c:axId val="73781632"/>
        <c:axId val="0"/>
      </c:bar3DChart>
      <c:catAx>
        <c:axId val="73771648"/>
        <c:scaling>
          <c:orientation val="maxMin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cs typeface="B Nazanin" pitchFamily="2" charset="-78"/>
              </a:defRPr>
            </a:pPr>
            <a:endParaRPr lang="fa-IR"/>
          </a:p>
        </c:txPr>
        <c:crossAx val="73781632"/>
        <c:crosses val="autoZero"/>
        <c:auto val="1"/>
        <c:lblAlgn val="ctr"/>
        <c:lblOffset val="100"/>
      </c:catAx>
      <c:valAx>
        <c:axId val="73781632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rgbClr val="2828EC"/>
            </a:solidFill>
          </a:ln>
        </c:spPr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fa-IR"/>
          </a:p>
        </c:txPr>
        <c:crossAx val="73771648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"/>
          <c:y val="5.3224224402378888E-2"/>
          <c:w val="0.20831955380577441"/>
          <c:h val="0.18984762321376492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fa-IR"/>
        </a:p>
      </c:txPr>
    </c:legend>
    <c:plotVisOnly val="1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a-IR"/>
  <c:chart>
    <c:view3D>
      <c:rotY val="340"/>
      <c:rAngAx val="1"/>
    </c:view3D>
    <c:floor>
      <c:sp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0800000" scaled="0"/>
        </a:gradFill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Sheet9!$A$10</c:f>
              <c:strCache>
                <c:ptCount val="1"/>
                <c:pt idx="0">
                  <c:v>حریق </c:v>
                </c:pt>
              </c:strCache>
            </c:strRef>
          </c:tx>
          <c:spPr>
            <a:solidFill>
              <a:srgbClr val="FF0000"/>
            </a:solidFill>
            <a:ln w="28575">
              <a:solidFill>
                <a:srgbClr val="FFFF00"/>
              </a:solidFill>
            </a:ln>
          </c:spPr>
          <c:cat>
            <c:strRef>
              <c:f>Sheet9!$B$9:$C$9</c:f>
              <c:strCache>
                <c:ptCount val="2"/>
                <c:pt idx="0">
                  <c:v>10ماهه 93</c:v>
                </c:pt>
                <c:pt idx="1">
                  <c:v>10ماهه 94</c:v>
                </c:pt>
              </c:strCache>
            </c:strRef>
          </c:cat>
          <c:val>
            <c:numRef>
              <c:f>Sheet9!$B$10:$C$10</c:f>
              <c:numCache>
                <c:formatCode>General</c:formatCode>
                <c:ptCount val="2"/>
                <c:pt idx="0">
                  <c:v>1411</c:v>
                </c:pt>
                <c:pt idx="1">
                  <c:v>1455</c:v>
                </c:pt>
              </c:numCache>
            </c:numRef>
          </c:val>
        </c:ser>
        <c:ser>
          <c:idx val="1"/>
          <c:order val="1"/>
          <c:tx>
            <c:strRef>
              <c:f>Sheet9!$A$11</c:f>
              <c:strCache>
                <c:ptCount val="1"/>
                <c:pt idx="0">
                  <c:v>حادثه </c:v>
                </c:pt>
              </c:strCache>
            </c:strRef>
          </c:tx>
          <c:spPr>
            <a:solidFill>
              <a:srgbClr val="00FF00"/>
            </a:solidFill>
            <a:ln w="28575">
              <a:solidFill>
                <a:srgbClr val="2605EB"/>
              </a:solidFill>
            </a:ln>
          </c:spPr>
          <c:cat>
            <c:strRef>
              <c:f>Sheet9!$B$9:$C$9</c:f>
              <c:strCache>
                <c:ptCount val="2"/>
                <c:pt idx="0">
                  <c:v>10ماهه 93</c:v>
                </c:pt>
                <c:pt idx="1">
                  <c:v>10ماهه 94</c:v>
                </c:pt>
              </c:strCache>
            </c:strRef>
          </c:cat>
          <c:val>
            <c:numRef>
              <c:f>Sheet9!$B$11:$C$11</c:f>
              <c:numCache>
                <c:formatCode>General</c:formatCode>
                <c:ptCount val="2"/>
                <c:pt idx="0">
                  <c:v>1051</c:v>
                </c:pt>
                <c:pt idx="1">
                  <c:v>1141</c:v>
                </c:pt>
              </c:numCache>
            </c:numRef>
          </c:val>
        </c:ser>
        <c:shape val="box"/>
        <c:axId val="73939200"/>
        <c:axId val="73953280"/>
        <c:axId val="0"/>
      </c:bar3DChart>
      <c:catAx>
        <c:axId val="73939200"/>
        <c:scaling>
          <c:orientation val="maxMin"/>
        </c:scaling>
        <c:axPos val="b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fa-IR"/>
          </a:p>
        </c:txPr>
        <c:crossAx val="73953280"/>
        <c:crosses val="autoZero"/>
        <c:auto val="1"/>
        <c:lblAlgn val="ctr"/>
        <c:lblOffset val="100"/>
      </c:catAx>
      <c:valAx>
        <c:axId val="73953280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fa-IR"/>
          </a:p>
        </c:txPr>
        <c:crossAx val="7393920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1228394106430169"/>
          <c:y val="5.1549128848325382E-2"/>
          <c:w val="0.1336157218892024"/>
          <c:h val="0.18430807133458382"/>
        </c:manualLayout>
      </c:layout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fa-IR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a-IR"/>
  <c:chart>
    <c:view3D>
      <c:rotY val="340"/>
      <c:rAngAx val="1"/>
    </c:view3D>
    <c:plotArea>
      <c:layout>
        <c:manualLayout>
          <c:layoutTarget val="inner"/>
          <c:xMode val="edge"/>
          <c:yMode val="edge"/>
          <c:x val="0.19781767202708009"/>
          <c:y val="4.1703177359173983E-2"/>
          <c:w val="0.89608321941974811"/>
          <c:h val="0.5817517845296154"/>
        </c:manualLayout>
      </c:layout>
      <c:bar3DChart>
        <c:barDir val="col"/>
        <c:grouping val="clustered"/>
        <c:ser>
          <c:idx val="0"/>
          <c:order val="0"/>
          <c:tx>
            <c:strRef>
              <c:f>Sheet3!$B$6</c:f>
              <c:strCache>
                <c:ptCount val="1"/>
                <c:pt idx="0">
                  <c:v>10ماهه 93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tx1"/>
              </a:solidFill>
            </a:ln>
          </c:spPr>
          <c:cat>
            <c:strRef>
              <c:f>Sheet3!$A$7:$A$21</c:f>
              <c:strCache>
                <c:ptCount val="15"/>
                <c:pt idx="0">
                  <c:v>مسکونی </c:v>
                </c:pt>
                <c:pt idx="1">
                  <c:v>فرهنگی </c:v>
                </c:pt>
                <c:pt idx="2">
                  <c:v>درمانی </c:v>
                </c:pt>
                <c:pt idx="3">
                  <c:v>خصوصی </c:v>
                </c:pt>
                <c:pt idx="4">
                  <c:v>دولتی </c:v>
                </c:pt>
                <c:pt idx="5">
                  <c:v>نظامی </c:v>
                </c:pt>
                <c:pt idx="6">
                  <c:v>حرفه ایی </c:v>
                </c:pt>
                <c:pt idx="7">
                  <c:v>خدماتی </c:v>
                </c:pt>
                <c:pt idx="8">
                  <c:v>تجاری </c:v>
                </c:pt>
                <c:pt idx="9">
                  <c:v>صنعتی </c:v>
                </c:pt>
                <c:pt idx="10">
                  <c:v>انباری </c:v>
                </c:pt>
                <c:pt idx="11">
                  <c:v>مخاطره آمیز </c:v>
                </c:pt>
                <c:pt idx="12">
                  <c:v>کشاورزی </c:v>
                </c:pt>
                <c:pt idx="13">
                  <c:v>نقلیه </c:v>
                </c:pt>
                <c:pt idx="14">
                  <c:v>معابر و گذرگاهها </c:v>
                </c:pt>
              </c:strCache>
            </c:strRef>
          </c:cat>
          <c:val>
            <c:numRef>
              <c:f>Sheet3!$B$7:$B$21</c:f>
              <c:numCache>
                <c:formatCode>General</c:formatCode>
                <c:ptCount val="15"/>
                <c:pt idx="0">
                  <c:v>239</c:v>
                </c:pt>
                <c:pt idx="1">
                  <c:v>6</c:v>
                </c:pt>
                <c:pt idx="2">
                  <c:v>0</c:v>
                </c:pt>
                <c:pt idx="3">
                  <c:v>15</c:v>
                </c:pt>
                <c:pt idx="4">
                  <c:v>7</c:v>
                </c:pt>
                <c:pt idx="5">
                  <c:v>0</c:v>
                </c:pt>
                <c:pt idx="6">
                  <c:v>35</c:v>
                </c:pt>
                <c:pt idx="7">
                  <c:v>10</c:v>
                </c:pt>
                <c:pt idx="8">
                  <c:v>32</c:v>
                </c:pt>
                <c:pt idx="9">
                  <c:v>41</c:v>
                </c:pt>
                <c:pt idx="10">
                  <c:v>31</c:v>
                </c:pt>
                <c:pt idx="11">
                  <c:v>10</c:v>
                </c:pt>
                <c:pt idx="12">
                  <c:v>110</c:v>
                </c:pt>
                <c:pt idx="13">
                  <c:v>163</c:v>
                </c:pt>
                <c:pt idx="14">
                  <c:v>712</c:v>
                </c:pt>
              </c:numCache>
            </c:numRef>
          </c:val>
        </c:ser>
        <c:ser>
          <c:idx val="1"/>
          <c:order val="1"/>
          <c:tx>
            <c:strRef>
              <c:f>Sheet3!$C$6</c:f>
              <c:strCache>
                <c:ptCount val="1"/>
                <c:pt idx="0">
                  <c:v> 10ماهه 94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2060"/>
              </a:solidFill>
            </a:ln>
          </c:spPr>
          <c:cat>
            <c:strRef>
              <c:f>Sheet3!$A$7:$A$21</c:f>
              <c:strCache>
                <c:ptCount val="15"/>
                <c:pt idx="0">
                  <c:v>مسکونی </c:v>
                </c:pt>
                <c:pt idx="1">
                  <c:v>فرهنگی </c:v>
                </c:pt>
                <c:pt idx="2">
                  <c:v>درمانی </c:v>
                </c:pt>
                <c:pt idx="3">
                  <c:v>خصوصی </c:v>
                </c:pt>
                <c:pt idx="4">
                  <c:v>دولتی </c:v>
                </c:pt>
                <c:pt idx="5">
                  <c:v>نظامی </c:v>
                </c:pt>
                <c:pt idx="6">
                  <c:v>حرفه ایی </c:v>
                </c:pt>
                <c:pt idx="7">
                  <c:v>خدماتی </c:v>
                </c:pt>
                <c:pt idx="8">
                  <c:v>تجاری </c:v>
                </c:pt>
                <c:pt idx="9">
                  <c:v>صنعتی </c:v>
                </c:pt>
                <c:pt idx="10">
                  <c:v>انباری </c:v>
                </c:pt>
                <c:pt idx="11">
                  <c:v>مخاطره آمیز </c:v>
                </c:pt>
                <c:pt idx="12">
                  <c:v>کشاورزی </c:v>
                </c:pt>
                <c:pt idx="13">
                  <c:v>نقلیه </c:v>
                </c:pt>
                <c:pt idx="14">
                  <c:v>معابر و گذرگاهها </c:v>
                </c:pt>
              </c:strCache>
            </c:strRef>
          </c:cat>
          <c:val>
            <c:numRef>
              <c:f>Sheet3!$C$7:$C$21</c:f>
              <c:numCache>
                <c:formatCode>General</c:formatCode>
                <c:ptCount val="15"/>
                <c:pt idx="0">
                  <c:v>217</c:v>
                </c:pt>
                <c:pt idx="1">
                  <c:v>6</c:v>
                </c:pt>
                <c:pt idx="2">
                  <c:v>1</c:v>
                </c:pt>
                <c:pt idx="3">
                  <c:v>11</c:v>
                </c:pt>
                <c:pt idx="4">
                  <c:v>8</c:v>
                </c:pt>
                <c:pt idx="5">
                  <c:v>3</c:v>
                </c:pt>
                <c:pt idx="6">
                  <c:v>25</c:v>
                </c:pt>
                <c:pt idx="7">
                  <c:v>16</c:v>
                </c:pt>
                <c:pt idx="8">
                  <c:v>50</c:v>
                </c:pt>
                <c:pt idx="9">
                  <c:v>48</c:v>
                </c:pt>
                <c:pt idx="10">
                  <c:v>22</c:v>
                </c:pt>
                <c:pt idx="11">
                  <c:v>6</c:v>
                </c:pt>
                <c:pt idx="12">
                  <c:v>130</c:v>
                </c:pt>
                <c:pt idx="13">
                  <c:v>120</c:v>
                </c:pt>
                <c:pt idx="14">
                  <c:v>792</c:v>
                </c:pt>
              </c:numCache>
            </c:numRef>
          </c:val>
        </c:ser>
        <c:shape val="box"/>
        <c:axId val="72592384"/>
        <c:axId val="72606464"/>
        <c:axId val="0"/>
      </c:bar3DChart>
      <c:catAx>
        <c:axId val="72592384"/>
        <c:scaling>
          <c:orientation val="maxMin"/>
        </c:scaling>
        <c:axPos val="b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fa-IR"/>
          </a:p>
        </c:txPr>
        <c:crossAx val="72606464"/>
        <c:crosses val="autoZero"/>
        <c:auto val="1"/>
        <c:lblAlgn val="ctr"/>
        <c:lblOffset val="100"/>
      </c:catAx>
      <c:valAx>
        <c:axId val="72606464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fa-IR"/>
          </a:p>
        </c:txPr>
        <c:crossAx val="72592384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39245281019830003"/>
          <c:y val="7.8122119653580999E-2"/>
          <c:w val="0.18679208675635176"/>
          <c:h val="0.1656936694878354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fa-IR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a-IR"/>
  <c:chart>
    <c:view3D>
      <c:rotY val="340"/>
      <c:rAngAx val="1"/>
    </c:view3D>
    <c:plotArea>
      <c:layout>
        <c:manualLayout>
          <c:layoutTarget val="inner"/>
          <c:xMode val="edge"/>
          <c:yMode val="edge"/>
          <c:x val="0.15930030621172564"/>
          <c:y val="7.454906678331874E-2"/>
          <c:w val="0.6516557305337054"/>
          <c:h val="0.65142023913678482"/>
        </c:manualLayout>
      </c:layout>
      <c:bar3DChart>
        <c:barDir val="col"/>
        <c:grouping val="clustered"/>
        <c:ser>
          <c:idx val="0"/>
          <c:order val="0"/>
          <c:cat>
            <c:strRef>
              <c:f>Sheet11!$A$9:$A$19</c:f>
              <c:strCache>
                <c:ptCount val="11"/>
                <c:pt idx="0">
                  <c:v>سهل انگاری </c:v>
                </c:pt>
                <c:pt idx="1">
                  <c:v>اشتباه </c:v>
                </c:pt>
                <c:pt idx="2">
                  <c:v>عدم آگاهی </c:v>
                </c:pt>
                <c:pt idx="3">
                  <c:v>فراموشی </c:v>
                </c:pt>
                <c:pt idx="4">
                  <c:v>دسپاچگی </c:v>
                </c:pt>
                <c:pt idx="5">
                  <c:v>سوء نیت </c:v>
                </c:pt>
                <c:pt idx="6">
                  <c:v>بازیگوشی </c:v>
                </c:pt>
                <c:pt idx="7">
                  <c:v>پاکسازی محیط </c:v>
                </c:pt>
                <c:pt idx="8">
                  <c:v>سوزاندن کلش </c:v>
                </c:pt>
                <c:pt idx="9">
                  <c:v>نامعلوم </c:v>
                </c:pt>
                <c:pt idx="10">
                  <c:v>سایر </c:v>
                </c:pt>
              </c:strCache>
            </c:strRef>
          </c:cat>
          <c:val>
            <c:numRef>
              <c:f>Sheet11!$C$9:$C$19</c:f>
              <c:numCache>
                <c:formatCode>General</c:formatCode>
                <c:ptCount val="11"/>
                <c:pt idx="0">
                  <c:v>374</c:v>
                </c:pt>
                <c:pt idx="1">
                  <c:v>37</c:v>
                </c:pt>
                <c:pt idx="2">
                  <c:v>30</c:v>
                </c:pt>
                <c:pt idx="3">
                  <c:v>5</c:v>
                </c:pt>
                <c:pt idx="4">
                  <c:v>4</c:v>
                </c:pt>
                <c:pt idx="5">
                  <c:v>400</c:v>
                </c:pt>
                <c:pt idx="6">
                  <c:v>43</c:v>
                </c:pt>
                <c:pt idx="7">
                  <c:v>293</c:v>
                </c:pt>
                <c:pt idx="8">
                  <c:v>83</c:v>
                </c:pt>
                <c:pt idx="9">
                  <c:v>158</c:v>
                </c:pt>
                <c:pt idx="10">
                  <c:v>28</c:v>
                </c:pt>
              </c:numCache>
            </c:numRef>
          </c:val>
        </c:ser>
        <c:shape val="box"/>
        <c:axId val="74453760"/>
        <c:axId val="74455296"/>
        <c:axId val="0"/>
      </c:bar3DChart>
      <c:catAx>
        <c:axId val="74453760"/>
        <c:scaling>
          <c:orientation val="maxMin"/>
        </c:scaling>
        <c:axPos val="b"/>
        <c:tickLblPos val="nextTo"/>
        <c:crossAx val="74455296"/>
        <c:crosses val="autoZero"/>
        <c:auto val="1"/>
        <c:lblAlgn val="ctr"/>
        <c:lblOffset val="100"/>
      </c:catAx>
      <c:valAx>
        <c:axId val="74455296"/>
        <c:scaling>
          <c:orientation val="minMax"/>
        </c:scaling>
        <c:axPos val="r"/>
        <c:majorGridlines/>
        <c:numFmt formatCode="General" sourceLinked="1"/>
        <c:tickLblPos val="nextTo"/>
        <c:crossAx val="74453760"/>
        <c:crosses val="autoZero"/>
        <c:crossBetween val="between"/>
      </c:valAx>
    </c:plotArea>
    <c:legend>
      <c:legendPos val="l"/>
      <c:layout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a-IR"/>
  <c:chart>
    <c:view3D>
      <c:rotY val="340"/>
      <c:rAngAx val="1"/>
    </c:view3D>
    <c:floor>
      <c:spPr>
        <a:solidFill>
          <a:srgbClr val="0070C0"/>
        </a:solidFill>
      </c:spPr>
    </c:floor>
    <c:backWall>
      <c:spPr>
        <a:ln w="19050"/>
      </c:spPr>
    </c:backWall>
    <c:plotArea>
      <c:layout>
        <c:manualLayout>
          <c:layoutTarget val="inner"/>
          <c:xMode val="edge"/>
          <c:yMode val="edge"/>
          <c:x val="0.11712530002377716"/>
          <c:y val="7.5535551046392313E-2"/>
          <c:w val="0.83095625546806662"/>
          <c:h val="0.60187408865558689"/>
        </c:manualLayout>
      </c:layout>
      <c:bar3DChart>
        <c:barDir val="col"/>
        <c:grouping val="clustered"/>
        <c:ser>
          <c:idx val="0"/>
          <c:order val="0"/>
          <c:tx>
            <c:strRef>
              <c:f>Sheet11!$B$8</c:f>
              <c:strCache>
                <c:ptCount val="1"/>
                <c:pt idx="0">
                  <c:v>10ماهه 93</c:v>
                </c:pt>
              </c:strCache>
            </c:strRef>
          </c:tx>
          <c:spPr>
            <a:solidFill>
              <a:srgbClr val="00FF00"/>
            </a:solidFill>
            <a:ln w="19050">
              <a:solidFill>
                <a:srgbClr val="2828EC"/>
              </a:solidFill>
            </a:ln>
          </c:spPr>
          <c:cat>
            <c:strRef>
              <c:f>Sheet11!$A$9:$A$19</c:f>
              <c:strCache>
                <c:ptCount val="11"/>
                <c:pt idx="0">
                  <c:v>سهل انگاری </c:v>
                </c:pt>
                <c:pt idx="1">
                  <c:v>اشتباه </c:v>
                </c:pt>
                <c:pt idx="2">
                  <c:v>عدم آگاهی </c:v>
                </c:pt>
                <c:pt idx="3">
                  <c:v>فراموشی </c:v>
                </c:pt>
                <c:pt idx="4">
                  <c:v>دسپاچگی </c:v>
                </c:pt>
                <c:pt idx="5">
                  <c:v>سوء نیت </c:v>
                </c:pt>
                <c:pt idx="6">
                  <c:v>بازیگوشی </c:v>
                </c:pt>
                <c:pt idx="7">
                  <c:v>پاکسازی محیط </c:v>
                </c:pt>
                <c:pt idx="8">
                  <c:v>سوزاندن کلش </c:v>
                </c:pt>
                <c:pt idx="9">
                  <c:v>نامعلوم </c:v>
                </c:pt>
                <c:pt idx="10">
                  <c:v>سایر </c:v>
                </c:pt>
              </c:strCache>
            </c:strRef>
          </c:cat>
          <c:val>
            <c:numRef>
              <c:f>Sheet11!$B$9:$B$19</c:f>
              <c:numCache>
                <c:formatCode>General</c:formatCode>
                <c:ptCount val="11"/>
                <c:pt idx="0">
                  <c:v>357</c:v>
                </c:pt>
                <c:pt idx="1">
                  <c:v>26</c:v>
                </c:pt>
                <c:pt idx="2">
                  <c:v>34</c:v>
                </c:pt>
                <c:pt idx="3">
                  <c:v>1</c:v>
                </c:pt>
                <c:pt idx="4">
                  <c:v>1</c:v>
                </c:pt>
                <c:pt idx="5">
                  <c:v>389</c:v>
                </c:pt>
                <c:pt idx="6">
                  <c:v>60</c:v>
                </c:pt>
                <c:pt idx="7">
                  <c:v>260</c:v>
                </c:pt>
                <c:pt idx="8">
                  <c:v>112</c:v>
                </c:pt>
                <c:pt idx="9">
                  <c:v>142</c:v>
                </c:pt>
                <c:pt idx="10">
                  <c:v>29</c:v>
                </c:pt>
              </c:numCache>
            </c:numRef>
          </c:val>
        </c:ser>
        <c:ser>
          <c:idx val="1"/>
          <c:order val="1"/>
          <c:tx>
            <c:strRef>
              <c:f>Sheet11!$C$8</c:f>
              <c:strCache>
                <c:ptCount val="1"/>
                <c:pt idx="0">
                  <c:v>10ماهه 94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rgbClr val="FFFF00"/>
              </a:solidFill>
            </a:ln>
          </c:spPr>
          <c:cat>
            <c:strRef>
              <c:f>Sheet11!$A$9:$A$19</c:f>
              <c:strCache>
                <c:ptCount val="11"/>
                <c:pt idx="0">
                  <c:v>سهل انگاری </c:v>
                </c:pt>
                <c:pt idx="1">
                  <c:v>اشتباه </c:v>
                </c:pt>
                <c:pt idx="2">
                  <c:v>عدم آگاهی </c:v>
                </c:pt>
                <c:pt idx="3">
                  <c:v>فراموشی </c:v>
                </c:pt>
                <c:pt idx="4">
                  <c:v>دسپاچگی </c:v>
                </c:pt>
                <c:pt idx="5">
                  <c:v>سوء نیت </c:v>
                </c:pt>
                <c:pt idx="6">
                  <c:v>بازیگوشی </c:v>
                </c:pt>
                <c:pt idx="7">
                  <c:v>پاکسازی محیط </c:v>
                </c:pt>
                <c:pt idx="8">
                  <c:v>سوزاندن کلش </c:v>
                </c:pt>
                <c:pt idx="9">
                  <c:v>نامعلوم </c:v>
                </c:pt>
                <c:pt idx="10">
                  <c:v>سایر </c:v>
                </c:pt>
              </c:strCache>
            </c:strRef>
          </c:cat>
          <c:val>
            <c:numRef>
              <c:f>Sheet11!$C$9:$C$19</c:f>
              <c:numCache>
                <c:formatCode>General</c:formatCode>
                <c:ptCount val="11"/>
                <c:pt idx="0">
                  <c:v>374</c:v>
                </c:pt>
                <c:pt idx="1">
                  <c:v>37</c:v>
                </c:pt>
                <c:pt idx="2">
                  <c:v>30</c:v>
                </c:pt>
                <c:pt idx="3">
                  <c:v>5</c:v>
                </c:pt>
                <c:pt idx="4">
                  <c:v>4</c:v>
                </c:pt>
                <c:pt idx="5">
                  <c:v>400</c:v>
                </c:pt>
                <c:pt idx="6">
                  <c:v>43</c:v>
                </c:pt>
                <c:pt idx="7">
                  <c:v>293</c:v>
                </c:pt>
                <c:pt idx="8">
                  <c:v>83</c:v>
                </c:pt>
                <c:pt idx="9">
                  <c:v>158</c:v>
                </c:pt>
                <c:pt idx="10">
                  <c:v>28</c:v>
                </c:pt>
              </c:numCache>
            </c:numRef>
          </c:val>
        </c:ser>
        <c:shape val="box"/>
        <c:axId val="74892032"/>
        <c:axId val="74893568"/>
        <c:axId val="0"/>
      </c:bar3DChart>
      <c:catAx>
        <c:axId val="74892032"/>
        <c:scaling>
          <c:orientation val="maxMin"/>
        </c:scaling>
        <c:axPos val="b"/>
        <c:tickLblPos val="nextTo"/>
        <c:spPr>
          <a:ln w="6350">
            <a:solidFill>
              <a:schemeClr val="tx1"/>
            </a:solidFill>
          </a:ln>
        </c:spPr>
        <c:txPr>
          <a:bodyPr/>
          <a:lstStyle/>
          <a:p>
            <a:pPr>
              <a:defRPr sz="1400" b="0">
                <a:solidFill>
                  <a:schemeClr val="bg1"/>
                </a:solidFill>
              </a:defRPr>
            </a:pPr>
            <a:endParaRPr lang="fa-IR"/>
          </a:p>
        </c:txPr>
        <c:crossAx val="74893568"/>
        <c:crosses val="autoZero"/>
        <c:auto val="1"/>
        <c:lblAlgn val="ctr"/>
        <c:lblOffset val="100"/>
      </c:catAx>
      <c:valAx>
        <c:axId val="74893568"/>
        <c:scaling>
          <c:orientation val="minMax"/>
        </c:scaling>
        <c:axPos val="r"/>
        <c:numFmt formatCode="General" sourceLinked="1"/>
        <c:tickLblPos val="nextTo"/>
        <c:spPr>
          <a:ln>
            <a:solidFill>
              <a:srgbClr val="2605EB"/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fa-IR"/>
          </a:p>
        </c:txPr>
        <c:crossAx val="74892032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4.4444444444444502E-2"/>
          <c:y val="7.8319845435987162E-2"/>
          <c:w val="0.17641513560804928"/>
          <c:h val="0.16743438320210019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fa-IR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A67F75E-39B8-4013-9811-EBDA3FA039D6}" type="datetimeFigureOut">
              <a:rPr lang="fa-IR" smtClean="0"/>
              <a:pPr/>
              <a:t>1437/04/29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B2F1487-A2CA-445A-A18D-03C4D88568EB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220935-D78D-4734-B657-F4650A7EFF0E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A2DF60-2EA0-4846-A64B-DB9BF821D2F3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33854D-6830-47CD-AB5F-E00267A5FDDC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DD4D17-228F-4458-A12D-2A64A0685ECD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6C97D5-1D58-4D3E-9512-0A8919598FD7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4115B-A3C1-492B-8193-1F5CAC6F8425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9FCE9-542F-4524-BBB3-0229DC3D3814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0B3113-C915-40C0-A239-A132A0689E86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40F5C1-AF8A-42E2-86B4-A503F85655F2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DD7D94-00A4-471E-9A05-70C2EDC48314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EF5E8C2-3061-4B4A-81DA-22155222C61F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BD0CF88-56F0-48CC-B643-D059DE5E3F48}" type="datetime8">
              <a:rPr lang="fa-IR" smtClean="0"/>
              <a:pPr/>
              <a:t>16/فوريه/8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98B7F09-7937-436E-8665-2BCA14776C34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dissolve/>
  </p:transition>
  <p:hf sldNum="0" hdr="0" ftr="0" dt="0"/>
  <p:txStyles>
    <p:titleStyle>
      <a:lvl1pPr algn="l" rtl="1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r" rtl="1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r" rtl="1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r" rtl="1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r" rtl="1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r" rtl="1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r" rtl="1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r" rtl="1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r" rtl="1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r" rtl="1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jpeg"/><Relationship Id="rId5" Type="http://schemas.openxmlformats.org/officeDocument/2006/relationships/chart" Target="../charts/chart10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jpe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jpeg"/><Relationship Id="rId7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.jpeg"/><Relationship Id="rId7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.jpeg"/><Relationship Id="rId7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3.jpeg"/><Relationship Id="rId7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3.jpeg"/><Relationship Id="rId7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3.jpeg"/><Relationship Id="rId7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6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3.jpeg"/><Relationship Id="rId7" Type="http://schemas.openxmlformats.org/officeDocument/2006/relationships/image" Target="../media/image1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3.jpeg"/><Relationship Id="rId7" Type="http://schemas.openxmlformats.org/officeDocument/2006/relationships/image" Target="../media/image1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3.jpeg"/><Relationship Id="rId7" Type="http://schemas.openxmlformats.org/officeDocument/2006/relationships/image" Target="../media/image1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643174" y="1643050"/>
            <a:ext cx="3952902" cy="1938992"/>
          </a:xfrm>
          <a:prstGeom prst="rect">
            <a:avLst/>
          </a:prstGeom>
          <a:solidFill>
            <a:srgbClr val="E42436"/>
          </a:solidFill>
          <a:ln>
            <a:solidFill>
              <a:srgbClr val="FFFF99"/>
            </a:solidFill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Arial" pitchFamily="34" charset="0"/>
                <a:cs typeface="B Mitra" pitchFamily="2" charset="-78"/>
              </a:rPr>
              <a:t>خلاصه اي از اهّم فعاليتهاي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Arial" pitchFamily="34" charset="0"/>
                <a:cs typeface="B Mitra" pitchFamily="2" charset="-78"/>
              </a:rPr>
              <a:t>سازمان آتش نشاني و خدمات ايمني 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Arial" pitchFamily="34" charset="0"/>
                <a:cs typeface="B Mitra" pitchFamily="2" charset="-78"/>
              </a:rPr>
              <a:t>شهرداري يزد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Arial" pitchFamily="34" charset="0"/>
                <a:cs typeface="B Mitra" pitchFamily="2" charset="-78"/>
              </a:rPr>
              <a:t>در 10 ماهه اول سال 1394</a:t>
            </a:r>
            <a:endParaRPr kumimoji="0" lang="fa-IR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14282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Oval 2"/>
          <p:cNvSpPr>
            <a:spLocks noChangeAspect="1" noChangeArrowheads="1"/>
          </p:cNvSpPr>
          <p:nvPr/>
        </p:nvSpPr>
        <p:spPr bwMode="auto">
          <a:xfrm>
            <a:off x="4071934" y="5643578"/>
            <a:ext cx="1071570" cy="1000132"/>
          </a:xfrm>
          <a:prstGeom prst="ellipse">
            <a:avLst/>
          </a:prstGeom>
          <a:ln w="28575" cap="rnd">
            <a:solidFill>
              <a:srgbClr val="00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Arial" pitchFamily="34" charset="0"/>
                <a:cs typeface="B Nazanin" pitchFamily="2" charset="-78"/>
              </a:rPr>
              <a:t>بهمن 94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  <p:pic>
        <p:nvPicPr>
          <p:cNvPr id="3" name="Picture 2" descr="G:\منتخب حريق مدرن كاغذ\IMG_2581.jpg"/>
          <p:cNvPicPr>
            <a:picLocks noChangeAspect="1" noChangeArrowheads="1"/>
          </p:cNvPicPr>
          <p:nvPr/>
        </p:nvPicPr>
        <p:blipFill>
          <a:blip r:embed="rId4" cstate="print"/>
          <a:srcRect t="26342" r="28657"/>
          <a:stretch>
            <a:fillRect/>
          </a:stretch>
        </p:blipFill>
        <p:spPr bwMode="auto">
          <a:xfrm>
            <a:off x="5143504" y="3786190"/>
            <a:ext cx="3740903" cy="2896716"/>
          </a:xfrm>
          <a:prstGeom prst="ellipse">
            <a:avLst/>
          </a:prstGeom>
          <a:ln w="28575" cap="rnd">
            <a:solidFill>
              <a:srgbClr val="2605E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1" descr="C:\Documents and Settings\askari\My Documents\Picture 553.jpg"/>
          <p:cNvPicPr>
            <a:picLocks noChangeAspect="1" noChangeArrowheads="1"/>
          </p:cNvPicPr>
          <p:nvPr/>
        </p:nvPicPr>
        <p:blipFill>
          <a:blip r:embed="rId5" cstate="print"/>
          <a:srcRect l="44304" t="654" r="15823" b="52601"/>
          <a:stretch>
            <a:fillRect/>
          </a:stretch>
        </p:blipFill>
        <p:spPr bwMode="auto">
          <a:xfrm>
            <a:off x="357158" y="3643314"/>
            <a:ext cx="3714776" cy="3014974"/>
          </a:xfrm>
          <a:prstGeom prst="ellipse">
            <a:avLst/>
          </a:prstGeom>
          <a:ln w="28575" cap="rnd">
            <a:solidFill>
              <a:srgbClr val="2605E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357818" y="1928802"/>
          <a:ext cx="3490114" cy="4691214"/>
        </p:xfrm>
        <a:graphic>
          <a:graphicData uri="http://schemas.openxmlformats.org/drawingml/2006/table">
            <a:tbl>
              <a:tblPr rtl="1"/>
              <a:tblGrid>
                <a:gridCol w="1008540"/>
                <a:gridCol w="908482"/>
                <a:gridCol w="931638"/>
                <a:gridCol w="641454"/>
              </a:tblGrid>
              <a:tr h="285751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 dirty="0">
                          <a:solidFill>
                            <a:srgbClr val="000000"/>
                          </a:solidFill>
                          <a:latin typeface="B Titr"/>
                          <a:cs typeface="B Titr" pitchFamily="2" charset="-78"/>
                        </a:rPr>
                        <a:t>نوع کاربری حریق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260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10ماهه 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 10ماهه 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درصد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مسکونی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9 -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فرهنگی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درمانی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خصوصی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33-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دولتی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نظامی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حرفه ایی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 28 -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خدماتی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تجاری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صنعتی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0045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انباری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 29 -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مخاطره آمیز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40 -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کشاورزی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نقلیه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26 -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30354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معابر و گذرگاهها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  <a:tr h="225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جمع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9000000" scaled="0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286116" y="1285860"/>
            <a:ext cx="2500330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حريق از نظر نوع كاربري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85720" y="5072074"/>
            <a:ext cx="4929222" cy="1323439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آمار نشان مي دهد بيشترين نوع كاربري حريق مربوط به معابر و گذر گاه ها مي باشد ، حريق معابر</a:t>
            </a:r>
            <a:r>
              <a:rPr kumimoji="0" lang="fa-I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و گذرگاه ها اغلب شامل زباله انباشته شده ، خار و خاشاك و ضايعات مي باشد .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285720" y="2143116"/>
          <a:ext cx="4816233" cy="2772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3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4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Chart 11"/>
          <p:cNvGraphicFramePr/>
          <p:nvPr/>
        </p:nvGraphicFramePr>
        <p:xfrm>
          <a:off x="3400425" y="2238375"/>
          <a:ext cx="57150" cy="85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613010" y="1928802"/>
          <a:ext cx="3151130" cy="4522236"/>
        </p:xfrm>
        <a:graphic>
          <a:graphicData uri="http://schemas.openxmlformats.org/drawingml/2006/table">
            <a:tbl>
              <a:tblPr rtl="1"/>
              <a:tblGrid>
                <a:gridCol w="1233170"/>
                <a:gridCol w="727672"/>
                <a:gridCol w="712892"/>
                <a:gridCol w="477396"/>
              </a:tblGrid>
              <a:tr h="428633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latin typeface="B Homa"/>
                        </a:rPr>
                        <a:t>علل انسانی حریق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437496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10ماهه 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10ماهه 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درصد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29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سهل انگاری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fa-IR" sz="1600" b="1" i="0" u="none" strike="noStrike" kern="1200" dirty="0">
                          <a:solidFill>
                            <a:srgbClr val="000000"/>
                          </a:solidFill>
                          <a:latin typeface="B Nazanin"/>
                          <a:ea typeface="+mn-ea"/>
                          <a:cs typeface="B Nazanin" pitchFamily="2" charset="-78"/>
                        </a:rPr>
                        <a:t>357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29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اشتباه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29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عدم آگاهی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29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فراموشی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29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دسپاچگی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2966">
                <a:tc>
                  <a:txBody>
                    <a:bodyPr/>
                    <a:lstStyle/>
                    <a:p>
                      <a:pPr algn="ctr" rtl="1" fontAlgn="ctr"/>
                      <a:r>
                        <a:rPr kumimoji="0" lang="fa-IR" sz="1600" b="1" i="0" u="none" strike="noStrike" kern="1200" dirty="0">
                          <a:solidFill>
                            <a:srgbClr val="000000"/>
                          </a:solidFill>
                          <a:latin typeface="B Nazanin"/>
                          <a:ea typeface="+mn-ea"/>
                          <a:cs typeface="B Nazanin" pitchFamily="2" charset="-78"/>
                        </a:rPr>
                        <a:t>سوء نیت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2929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بازیگوشی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28-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692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پاکسازی محیط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سوزاندن کلش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25-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29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نامعلوم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29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سایر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29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جمع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500430" y="1285860"/>
            <a:ext cx="2214578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علل</a:t>
            </a:r>
            <a:r>
              <a:rPr kumimoji="0" lang="fa-I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انساني در حريق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214282" y="2357430"/>
          <a:ext cx="507209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00034" y="5715016"/>
            <a:ext cx="4714908" cy="72943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a-IR" b="1" dirty="0" smtClean="0">
                <a:solidFill>
                  <a:srgbClr val="003300"/>
                </a:solidFill>
                <a:cs typeface="B Nazanin" pitchFamily="2" charset="-78"/>
              </a:rPr>
              <a:t>آمار نشان مي دهد بيشترين علت وقوع حريق در 10 ماهه 93 و 94 مربوط سوء نيت و بعد سهل انگاري مي باشد </a:t>
            </a:r>
            <a:endParaRPr lang="en-US" b="1" dirty="0" smtClean="0">
              <a:solidFill>
                <a:srgbClr val="003300"/>
              </a:solidFill>
              <a:latin typeface="Arial"/>
              <a:ea typeface="Arial"/>
              <a:cs typeface="B Nazanin" pitchFamily="2" charset="-78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3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4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714744" y="1571612"/>
            <a:ext cx="1785950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علت وقوع حوادث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715008" y="2000240"/>
          <a:ext cx="2980176" cy="4643441"/>
        </p:xfrm>
        <a:graphic>
          <a:graphicData uri="http://schemas.openxmlformats.org/drawingml/2006/table">
            <a:tbl>
              <a:tblPr rtl="1"/>
              <a:tblGrid>
                <a:gridCol w="1156611"/>
                <a:gridCol w="607855"/>
                <a:gridCol w="607855"/>
                <a:gridCol w="607855"/>
              </a:tblGrid>
              <a:tr h="382565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علل حوادث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45703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10ماهه 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10ماهه 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درصد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آبگرفتگی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آسانسور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28-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آوار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53 -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برق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50 -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تصادف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چاه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25-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حیوانات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سقوط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28-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غرق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اعضاء بدن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محبوس شدن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نشت گاز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سایر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717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جمع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1141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tx1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28596" y="5357826"/>
            <a:ext cx="4929222" cy="1047979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a-IR" b="1" dirty="0" smtClean="0">
                <a:solidFill>
                  <a:srgbClr val="003300"/>
                </a:solidFill>
                <a:cs typeface="B Nazanin" pitchFamily="2" charset="-78"/>
              </a:rPr>
              <a:t>آمار نشان مي دهد بيشترين علت وقوع  حوادث در 10 ماهه 93 و 94 مربوط مهار حيوانات مي باشد كه اغلب شامل مهار زنبور و مار است .</a:t>
            </a:r>
            <a:endParaRPr lang="en-US" b="1" dirty="0" smtClean="0">
              <a:solidFill>
                <a:srgbClr val="003300"/>
              </a:solidFill>
              <a:latin typeface="Arial"/>
              <a:ea typeface="Arial"/>
              <a:cs typeface="B Nazanin" pitchFamily="2" charset="-78"/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285720" y="2214554"/>
          <a:ext cx="4572000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6865" name="Picture 1" descr="M:\DSC01430.JPG"/>
          <p:cNvPicPr>
            <a:picLocks noChangeAspect="1" noChangeArrowheads="1"/>
          </p:cNvPicPr>
          <p:nvPr/>
        </p:nvPicPr>
        <p:blipFill>
          <a:blip r:embed="rId6" cstate="print"/>
          <a:srcRect l="16667" t="11111" r="33333"/>
          <a:stretch>
            <a:fillRect/>
          </a:stretch>
        </p:blipFill>
        <p:spPr bwMode="auto">
          <a:xfrm>
            <a:off x="2428860" y="2071678"/>
            <a:ext cx="142876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 descr="M:\IMG_66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904936"/>
            <a:ext cx="1857388" cy="1393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43240" y="1500174"/>
            <a:ext cx="2714644" cy="369332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ميانگين زمان رسيدن به حريق</a:t>
            </a:r>
            <a:endParaRPr lang="fa-IR" sz="1800" dirty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215206" y="2428868"/>
          <a:ext cx="1569114" cy="2155829"/>
        </p:xfrm>
        <a:graphic>
          <a:graphicData uri="http://schemas.openxmlformats.org/drawingml/2006/table">
            <a:tbl>
              <a:tblPr rtl="1"/>
              <a:tblGrid>
                <a:gridCol w="879040"/>
                <a:gridCol w="690074"/>
              </a:tblGrid>
              <a:tr h="571504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Titr"/>
                          <a:cs typeface="B Titr" pitchFamily="2" charset="-78"/>
                        </a:rPr>
                        <a:t>میانگین زمان رسیدن </a:t>
                      </a:r>
                      <a:endParaRPr lang="fa-IR" sz="1400" b="1" i="0" u="none" strike="noStrike" dirty="0" smtClean="0">
                        <a:solidFill>
                          <a:srgbClr val="000000"/>
                        </a:solidFill>
                        <a:latin typeface="B Titr"/>
                        <a:cs typeface="B Titr" pitchFamily="2" charset="-78"/>
                      </a:endParaRPr>
                    </a:p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latin typeface="B Titr"/>
                          <a:cs typeface="B Titr" pitchFamily="2" charset="-78"/>
                        </a:rPr>
                        <a:t>به </a:t>
                      </a:r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Titr"/>
                          <a:cs typeface="B Titr" pitchFamily="2" charset="-78"/>
                        </a:rPr>
                        <a:t>حریق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000000"/>
                          </a:solidFill>
                          <a:latin typeface="B Titr"/>
                          <a:cs typeface="B Titr" pitchFamily="2" charset="-78"/>
                        </a:rPr>
                        <a:t>کاربری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000000"/>
                          </a:solidFill>
                          <a:latin typeface="B Titr"/>
                          <a:cs typeface="B Titr" pitchFamily="2" charset="-78"/>
                        </a:rPr>
                        <a:t>10ماهه 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مسکونی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تجاری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صنعتی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نقلیه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5720" y="5226785"/>
            <a:ext cx="8501122" cy="1200329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ctr"/>
            <a:r>
              <a:rPr lang="fa-IR" sz="1800" b="1" dirty="0" smtClean="0">
                <a:solidFill>
                  <a:schemeClr val="bg1"/>
                </a:solidFill>
                <a:latin typeface="Arial"/>
                <a:cs typeface="B Nazanin" pitchFamily="2" charset="-78"/>
              </a:rPr>
              <a:t>آمار نشان مي دهند بالاترين ميانگين زمان رسيدن به محل حريق مربوط به مراكز صنعتي مي باشد .چون بعضي از  مراكز </a:t>
            </a:r>
            <a:r>
              <a:rPr lang="fa-IR" sz="1800" b="1" dirty="0" smtClean="0">
                <a:solidFill>
                  <a:srgbClr val="000000"/>
                </a:solidFill>
                <a:latin typeface="Arial"/>
                <a:cs typeface="B Nazanin" pitchFamily="2" charset="-78"/>
              </a:rPr>
              <a:t>صنعتي خارج از محدوده شهر مي باشد . براي مثال حريق شركت پارس بوتيل در 25 كيلو متري شهر يزد مي باشد و بدون احتساب مراكز صنعتي ، ميانگين زمان رسيدن به محل حريق در 10 ماهه اول 94 به 4 دقيقه و 2 ثانيه رسيده است .</a:t>
            </a:r>
            <a:endParaRPr lang="fa-IR" sz="2000" b="1" dirty="0">
              <a:solidFill>
                <a:schemeClr val="bg1"/>
              </a:solidFill>
              <a:latin typeface="Arial"/>
              <a:cs typeface="B Nazanin" pitchFamily="2" charset="-78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1142976" y="22859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H:\عملكرد 94\حادثه سقوط پسر بچه 9 ساله در چاه 15 خرداد\DSC078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500570"/>
            <a:ext cx="2571768" cy="2071702"/>
          </a:xfrm>
          <a:prstGeom prst="rect">
            <a:avLst/>
          </a:prstGeom>
          <a:ln w="285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H:\عملكرد 94\حادثه فروكش قنات محله شيخداد 14 ارديبهشت 94\DSC07577.JPG"/>
          <p:cNvPicPr/>
          <p:nvPr/>
        </p:nvPicPr>
        <p:blipFill>
          <a:blip r:embed="rId5" cstate="print"/>
          <a:srcRect l="12594" b="15801"/>
          <a:stretch>
            <a:fillRect/>
          </a:stretch>
        </p:blipFill>
        <p:spPr bwMode="auto">
          <a:xfrm>
            <a:off x="428596" y="4500570"/>
            <a:ext cx="2643206" cy="2071702"/>
          </a:xfrm>
          <a:prstGeom prst="rect">
            <a:avLst/>
          </a:prstGeom>
          <a:ln w="38100" cap="sq">
            <a:solidFill>
              <a:srgbClr val="2828E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H:\عملكرد 94\خلاصه عكسهاي حوادث 4 ماهه\DSC003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500570"/>
            <a:ext cx="2643206" cy="2071702"/>
          </a:xfrm>
          <a:prstGeom prst="rect">
            <a:avLst/>
          </a:prstGeom>
          <a:ln w="38100" cap="sq">
            <a:solidFill>
              <a:srgbClr val="2828E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714612" y="1428736"/>
            <a:ext cx="3429024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آمار نجات يافتگان ، مجروهين</a:t>
            </a:r>
            <a:r>
              <a:rPr kumimoji="0" lang="fa-I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و فوتي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975808" y="2285992"/>
          <a:ext cx="2879891" cy="1887538"/>
        </p:xfrm>
        <a:graphic>
          <a:graphicData uri="http://schemas.openxmlformats.org/drawingml/2006/table">
            <a:tbl>
              <a:tblPr rtl="1"/>
              <a:tblGrid>
                <a:gridCol w="971543"/>
                <a:gridCol w="647976"/>
                <a:gridCol w="719974"/>
                <a:gridCol w="540398"/>
              </a:tblGrid>
              <a:tr h="388303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آمارمجروح - فوتی - نجات یافته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16865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10ماهه 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10ماهه 94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درصد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مجروح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23-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نجات یافته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فوتی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8" name="Chart 17"/>
          <p:cNvGraphicFramePr/>
          <p:nvPr/>
        </p:nvGraphicFramePr>
        <p:xfrm>
          <a:off x="500035" y="2071678"/>
          <a:ext cx="5214973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86182" y="1428736"/>
            <a:ext cx="1571636" cy="677108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حوادث </a:t>
            </a:r>
          </a:p>
          <a:p>
            <a:pPr algn="ctr" fontAlgn="ctr"/>
            <a:r>
              <a:rPr lang="fa-IR" sz="20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به نگاه تصوير</a:t>
            </a:r>
            <a:endParaRPr lang="fa-IR" sz="2000" dirty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pic>
        <p:nvPicPr>
          <p:cNvPr id="202754" name="Picture 2" descr="L:\عملكرد 94\آوار خيابان دستغيب كوچه لاله 9 فروردين 94\DSC09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786058"/>
            <a:ext cx="2667017" cy="20002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202755" name="Picture 3" descr="L:\عملكرد 94\آوار خيابان دستغيب كوچه لاله 9 فروردين 94\DSC094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929198"/>
            <a:ext cx="2714644" cy="1785950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215074" y="2214554"/>
            <a:ext cx="2786082" cy="369332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حادثه آوار كوچه لاله </a:t>
            </a:r>
            <a:r>
              <a:rPr lang="fa-IR" sz="14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( </a:t>
            </a:r>
            <a:r>
              <a:rPr lang="fa-IR" sz="1400" dirty="0" smtClean="0">
                <a:solidFill>
                  <a:srgbClr val="C00000"/>
                </a:solidFill>
                <a:latin typeface="B Homa"/>
                <a:cs typeface="B Homa" pitchFamily="2" charset="-78"/>
              </a:rPr>
              <a:t>فوتي 1 نفر</a:t>
            </a:r>
            <a:r>
              <a:rPr lang="fa-IR" sz="14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)</a:t>
            </a:r>
          </a:p>
        </p:txBody>
      </p:sp>
      <p:pic>
        <p:nvPicPr>
          <p:cNvPr id="202756" name="Picture 4" descr="L:\عملكرد 94\آوار ريزش چاه بلوار سيدمحمد يزدي 25 مرداد 94\DSC02000.JPG"/>
          <p:cNvPicPr>
            <a:picLocks noChangeAspect="1" noChangeArrowheads="1"/>
          </p:cNvPicPr>
          <p:nvPr/>
        </p:nvPicPr>
        <p:blipFill>
          <a:blip r:embed="rId6" cstate="print"/>
          <a:srcRect b="12499"/>
          <a:stretch>
            <a:fillRect/>
          </a:stretch>
        </p:blipFill>
        <p:spPr bwMode="auto">
          <a:xfrm>
            <a:off x="3286116" y="5143488"/>
            <a:ext cx="2500330" cy="150022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02757" name="Picture 5" descr="L:\عملكرد 94\آوار ريزش چاه بلوار سيدمحمد يزدي 25 مرداد 94\DSC019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86058"/>
            <a:ext cx="2928958" cy="21967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202758" name="Picture 6" descr="L:\عملكرد 94\حادثه چاه 26 ارديبهشت فوت مقني\DSC077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095" y="2786058"/>
            <a:ext cx="2667019" cy="20002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202759" name="Picture 7" descr="L:\عملكرد 94\حادثه چاه 26 ارديبهشت فوت مقني\DSC07733.JPG"/>
          <p:cNvPicPr>
            <a:picLocks noChangeAspect="1" noChangeArrowheads="1"/>
          </p:cNvPicPr>
          <p:nvPr/>
        </p:nvPicPr>
        <p:blipFill>
          <a:blip r:embed="rId9" cstate="print"/>
          <a:srcRect b="22549"/>
          <a:stretch>
            <a:fillRect/>
          </a:stretch>
        </p:blipFill>
        <p:spPr bwMode="auto">
          <a:xfrm>
            <a:off x="214282" y="4929198"/>
            <a:ext cx="2674856" cy="1714512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85720" y="2214554"/>
            <a:ext cx="2428892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ريزش چاه بلوار نواب</a:t>
            </a:r>
            <a:r>
              <a:rPr lang="fa-IR" sz="14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( </a:t>
            </a:r>
            <a:r>
              <a:rPr lang="fa-IR" sz="1400" dirty="0" smtClean="0">
                <a:solidFill>
                  <a:srgbClr val="C00000"/>
                </a:solidFill>
                <a:latin typeface="B Homa"/>
                <a:cs typeface="B Homa" pitchFamily="2" charset="-78"/>
              </a:rPr>
              <a:t>فوتي 1 نفر</a:t>
            </a:r>
            <a:r>
              <a:rPr lang="fa-IR" sz="14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)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928926" y="2214554"/>
            <a:ext cx="3214710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ريزش چاه بلوار سيد محمد يزدي </a:t>
            </a:r>
            <a:r>
              <a:rPr lang="fa-IR" sz="14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( </a:t>
            </a:r>
            <a:r>
              <a:rPr lang="fa-IR" sz="1400" dirty="0" smtClean="0">
                <a:solidFill>
                  <a:srgbClr val="C00000"/>
                </a:solidFill>
                <a:latin typeface="B Homa"/>
                <a:cs typeface="B Homa" pitchFamily="2" charset="-78"/>
              </a:rPr>
              <a:t>فوتي 1 نفر</a:t>
            </a:r>
            <a:r>
              <a:rPr lang="fa-IR" sz="14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86182" y="1428736"/>
            <a:ext cx="1571636" cy="677108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حوادث </a:t>
            </a:r>
          </a:p>
          <a:p>
            <a:pPr algn="ctr" fontAlgn="ctr"/>
            <a:r>
              <a:rPr lang="fa-IR" sz="20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به نگاه تصوير</a:t>
            </a:r>
            <a:endParaRPr lang="fa-IR" sz="2000" dirty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85984" y="2214554"/>
            <a:ext cx="4714908" cy="369332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حادثه گاز گرفتگي چاه مابين مهريز منشاد ( </a:t>
            </a:r>
            <a:r>
              <a:rPr lang="fa-IR" sz="1400" dirty="0" smtClean="0">
                <a:solidFill>
                  <a:srgbClr val="C00000"/>
                </a:solidFill>
                <a:latin typeface="B Homa"/>
                <a:cs typeface="B Homa" pitchFamily="2" charset="-78"/>
              </a:rPr>
              <a:t>فوتي 2 نفر</a:t>
            </a:r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) </a:t>
            </a:r>
          </a:p>
        </p:txBody>
      </p:sp>
      <p:pic>
        <p:nvPicPr>
          <p:cNvPr id="2050" name="Picture 2" descr="M:\DSC054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714620"/>
            <a:ext cx="2667017" cy="200026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2051" name="Picture 3" descr="M:\DSC054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857760"/>
            <a:ext cx="2357422" cy="1768067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2052" name="Picture 4" descr="M:\DSC056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714620"/>
            <a:ext cx="2571766" cy="192882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053" name="Picture 5" descr="M:\DSC054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857760"/>
            <a:ext cx="2357422" cy="176806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54" name="Picture 6" descr="M:\DSC055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2643182"/>
            <a:ext cx="2476517" cy="18573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2055" name="Picture 7" descr="M:\DSC056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714884"/>
            <a:ext cx="2500330" cy="1875248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86182" y="1428736"/>
            <a:ext cx="1571636" cy="677108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حوادث </a:t>
            </a:r>
          </a:p>
          <a:p>
            <a:pPr algn="ctr" fontAlgn="ctr"/>
            <a:r>
              <a:rPr lang="fa-IR" sz="20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به نگاه تصوير</a:t>
            </a:r>
            <a:endParaRPr lang="fa-IR" sz="2000" dirty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572264" y="2214554"/>
            <a:ext cx="2000264" cy="369332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انفجار منزل حسن آباد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500430" y="2214554"/>
            <a:ext cx="2071702" cy="369332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انفجار منزل جاده سنتو</a:t>
            </a:r>
            <a:endParaRPr lang="fa-IR" sz="2000" dirty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4282" y="2214554"/>
            <a:ext cx="2714644" cy="1323439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28575" cap="flat" cmpd="sng" algn="ctr">
            <a:solidFill>
              <a:srgbClr val="FF0000"/>
            </a:solidFill>
            <a:prstDash val="solid"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ctr"/>
            <a:r>
              <a:rPr lang="fa-IR" sz="1600" b="1" dirty="0" smtClean="0">
                <a:solidFill>
                  <a:schemeClr val="bg1"/>
                </a:solidFill>
                <a:latin typeface="B Homa"/>
                <a:cs typeface="B Nazanin" pitchFamily="2" charset="-78"/>
              </a:rPr>
              <a:t>در سال گذشته 2 مورد مرگ خاموش ( مادر و دختر ) در شاهديه داشتم. در سالجاري با توجه به اطلاع رساني به موقع در سطح شهر، خوشبختانه موردي تاكنون گزارش نشده است </a:t>
            </a:r>
            <a:endParaRPr lang="fa-IR" sz="1600" b="1" dirty="0">
              <a:solidFill>
                <a:schemeClr val="bg1"/>
              </a:solidFill>
              <a:latin typeface="B Homa"/>
              <a:cs typeface="B Nazanin" pitchFamily="2" charset="-78"/>
            </a:endParaRPr>
          </a:p>
        </p:txBody>
      </p:sp>
      <p:pic>
        <p:nvPicPr>
          <p:cNvPr id="1026" name="Picture 2" descr="M:\DSC09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5" y="2714620"/>
            <a:ext cx="2571768" cy="192882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27" name="Picture 3" descr="M:\DSC098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857760"/>
            <a:ext cx="2571768" cy="180224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28" name="Picture 4" descr="G:\انفجار منزل جاده سنتو 25 دي\DSC064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678901"/>
            <a:ext cx="2714644" cy="2035983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1029" name="Picture 5" descr="G:\انفجار منزل جاده سنتو 25 دي\DSC064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857760"/>
            <a:ext cx="2714644" cy="1821669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1030" name="Picture 6" descr="G:\نصب بنر مرگ خاموش\DSC06462.JPG"/>
          <p:cNvPicPr>
            <a:picLocks noChangeAspect="1" noChangeArrowheads="1"/>
          </p:cNvPicPr>
          <p:nvPr/>
        </p:nvPicPr>
        <p:blipFill>
          <a:blip r:embed="rId8" cstate="print"/>
          <a:srcRect l="30306" r="9518" b="22282"/>
          <a:stretch>
            <a:fillRect/>
          </a:stretch>
        </p:blipFill>
        <p:spPr bwMode="auto">
          <a:xfrm>
            <a:off x="214282" y="3857628"/>
            <a:ext cx="2802276" cy="271437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86182" y="1428736"/>
            <a:ext cx="1571636" cy="677108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تصادفات </a:t>
            </a:r>
          </a:p>
          <a:p>
            <a:pPr algn="ctr" fontAlgn="ctr"/>
            <a:r>
              <a:rPr lang="fa-IR" sz="20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به نگاه تصوير</a:t>
            </a:r>
            <a:endParaRPr lang="fa-IR" sz="2000" dirty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pic>
        <p:nvPicPr>
          <p:cNvPr id="3074" name="Picture 2" descr="M:\DSC05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714620"/>
            <a:ext cx="2576447" cy="187875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286512" y="2285992"/>
            <a:ext cx="2571768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b="1" dirty="0" smtClean="0">
                <a:solidFill>
                  <a:schemeClr val="bg1"/>
                </a:solidFill>
                <a:latin typeface="B Homa"/>
                <a:cs typeface="B Nazanin" pitchFamily="2" charset="-78"/>
              </a:rPr>
              <a:t>تصادف جادة كنار گذر </a:t>
            </a:r>
            <a:r>
              <a:rPr lang="fa-IR" sz="1400" b="1" dirty="0" smtClean="0">
                <a:solidFill>
                  <a:schemeClr val="bg1"/>
                </a:solidFill>
                <a:latin typeface="B Homa"/>
                <a:cs typeface="B Nazanin" pitchFamily="2" charset="-78"/>
              </a:rPr>
              <a:t>( </a:t>
            </a:r>
            <a:r>
              <a:rPr lang="fa-IR" sz="1400" b="1" dirty="0" smtClean="0">
                <a:solidFill>
                  <a:srgbClr val="C00000"/>
                </a:solidFill>
                <a:latin typeface="B Homa"/>
                <a:cs typeface="B Nazanin" pitchFamily="2" charset="-78"/>
              </a:rPr>
              <a:t>فوتي 1 </a:t>
            </a:r>
            <a:r>
              <a:rPr lang="fa-IR" sz="1400" b="1" dirty="0" smtClean="0">
                <a:solidFill>
                  <a:schemeClr val="bg1"/>
                </a:solidFill>
                <a:latin typeface="B Homa"/>
                <a:cs typeface="B Nazanin" pitchFamily="2" charset="-78"/>
              </a:rPr>
              <a:t>نفر)</a:t>
            </a:r>
            <a:endParaRPr lang="fa-IR" sz="1400" b="1" dirty="0">
              <a:solidFill>
                <a:schemeClr val="bg1"/>
              </a:solidFill>
              <a:latin typeface="B Homa"/>
              <a:cs typeface="B Nazanin" pitchFamily="2" charset="-78"/>
            </a:endParaRPr>
          </a:p>
        </p:txBody>
      </p:sp>
      <p:pic>
        <p:nvPicPr>
          <p:cNvPr id="3076" name="Picture 4" descr="M:\DSC053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714884"/>
            <a:ext cx="2600228" cy="195017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643306" y="2285992"/>
            <a:ext cx="1857388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b="1" dirty="0" smtClean="0">
                <a:solidFill>
                  <a:schemeClr val="bg1"/>
                </a:solidFill>
                <a:latin typeface="B Homa"/>
                <a:cs typeface="B Nazanin" pitchFamily="2" charset="-78"/>
              </a:rPr>
              <a:t>واژگوني كاميون</a:t>
            </a:r>
            <a:endParaRPr lang="fa-IR" sz="1400" b="1" dirty="0">
              <a:solidFill>
                <a:schemeClr val="bg1"/>
              </a:solidFill>
              <a:latin typeface="B Homa"/>
              <a:cs typeface="B Nazanin" pitchFamily="2" charset="-78"/>
            </a:endParaRPr>
          </a:p>
        </p:txBody>
      </p:sp>
      <p:pic>
        <p:nvPicPr>
          <p:cNvPr id="3079" name="Picture 7" descr="M:\814704529_1561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786058"/>
            <a:ext cx="2857520" cy="17859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3080" name="Picture 8" descr="M:\421325014_8592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714884"/>
            <a:ext cx="2857520" cy="185738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42910" y="2285992"/>
            <a:ext cx="1785950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b="1" dirty="0" smtClean="0">
                <a:solidFill>
                  <a:schemeClr val="bg1"/>
                </a:solidFill>
                <a:latin typeface="B Homa"/>
                <a:cs typeface="B Nazanin" pitchFamily="2" charset="-78"/>
              </a:rPr>
              <a:t>واژگوني وانت پيكان</a:t>
            </a:r>
            <a:endParaRPr lang="fa-IR" sz="1400" b="1" dirty="0">
              <a:solidFill>
                <a:schemeClr val="bg1"/>
              </a:solidFill>
              <a:latin typeface="B Homa"/>
              <a:cs typeface="B Nazanin" pitchFamily="2" charset="-78"/>
            </a:endParaRPr>
          </a:p>
        </p:txBody>
      </p:sp>
      <p:pic>
        <p:nvPicPr>
          <p:cNvPr id="3081" name="Picture 9" descr="M:\DSC0608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2714620"/>
            <a:ext cx="2476517" cy="185738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3082" name="Picture 10" descr="M:\DSC060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4714884"/>
            <a:ext cx="2457352" cy="184301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86182" y="1428736"/>
            <a:ext cx="1571636" cy="677108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ساير حوادث </a:t>
            </a:r>
          </a:p>
          <a:p>
            <a:pPr algn="ctr" fontAlgn="ctr"/>
            <a:r>
              <a:rPr lang="fa-IR" sz="20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به نگاه تصوير</a:t>
            </a:r>
            <a:endParaRPr lang="fa-IR" sz="2000" dirty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643702" y="2214554"/>
            <a:ext cx="1857388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b="1" dirty="0" smtClean="0">
                <a:solidFill>
                  <a:schemeClr val="bg1"/>
                </a:solidFill>
                <a:latin typeface="B Homa"/>
                <a:cs typeface="B Nazanin" pitchFamily="2" charset="-78"/>
              </a:rPr>
              <a:t>انفجار كپسول گاز وانت </a:t>
            </a:r>
            <a:endParaRPr lang="fa-IR" sz="1400" b="1" dirty="0">
              <a:solidFill>
                <a:schemeClr val="bg1"/>
              </a:solidFill>
              <a:latin typeface="B Homa"/>
              <a:cs typeface="B Nazanin" pitchFamily="2" charset="-78"/>
            </a:endParaRPr>
          </a:p>
        </p:txBody>
      </p:sp>
      <p:pic>
        <p:nvPicPr>
          <p:cNvPr id="3077" name="Picture 5" descr="M:\DSC09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643182"/>
            <a:ext cx="2485956" cy="18644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3078" name="Picture 6" descr="M:\DSC09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4786322"/>
            <a:ext cx="2476483" cy="18573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9457" name="Picture 1" descr="M:\201506164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643182"/>
            <a:ext cx="2476517" cy="18573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9458" name="Picture 2" descr="M:\DSC096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786322"/>
            <a:ext cx="2500329" cy="1875247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428992" y="2285992"/>
            <a:ext cx="2214578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b="1" dirty="0" smtClean="0">
                <a:solidFill>
                  <a:schemeClr val="bg1"/>
                </a:solidFill>
                <a:latin typeface="B Homa"/>
                <a:cs typeface="B Nazanin" pitchFamily="2" charset="-78"/>
              </a:rPr>
              <a:t>حادثه آسانسور ( </a:t>
            </a:r>
            <a:r>
              <a:rPr lang="fa-IR" sz="1600" b="1" dirty="0" smtClean="0">
                <a:solidFill>
                  <a:srgbClr val="C00000"/>
                </a:solidFill>
                <a:latin typeface="B Homa"/>
                <a:cs typeface="B Nazanin" pitchFamily="2" charset="-78"/>
              </a:rPr>
              <a:t>فوتي 1 نفر</a:t>
            </a:r>
            <a:r>
              <a:rPr lang="fa-IR" sz="1600" b="1" dirty="0" smtClean="0">
                <a:solidFill>
                  <a:schemeClr val="bg1"/>
                </a:solidFill>
                <a:latin typeface="B Homa"/>
                <a:cs typeface="B Nazanin" pitchFamily="2" charset="-78"/>
              </a:rPr>
              <a:t>)</a:t>
            </a:r>
            <a:endParaRPr lang="fa-IR" sz="1400" b="1" dirty="0">
              <a:solidFill>
                <a:schemeClr val="bg1"/>
              </a:solidFill>
              <a:latin typeface="B Homa"/>
              <a:cs typeface="B Nazanin" pitchFamily="2" charset="-78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14348" y="2143116"/>
            <a:ext cx="1500198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b="1" dirty="0" smtClean="0">
                <a:solidFill>
                  <a:schemeClr val="bg1"/>
                </a:solidFill>
                <a:latin typeface="B Homa"/>
                <a:cs typeface="B Nazanin" pitchFamily="2" charset="-78"/>
              </a:rPr>
              <a:t>حادثه چرخ گوشت</a:t>
            </a:r>
            <a:endParaRPr lang="fa-IR" sz="1400" b="1" dirty="0">
              <a:solidFill>
                <a:schemeClr val="bg1"/>
              </a:solidFill>
              <a:latin typeface="B Homa"/>
              <a:cs typeface="B Nazanin" pitchFamily="2" charset="-78"/>
            </a:endParaRPr>
          </a:p>
        </p:txBody>
      </p:sp>
      <p:pic>
        <p:nvPicPr>
          <p:cNvPr id="19461" name="Picture 5" descr="M:\DSC038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2714620"/>
            <a:ext cx="2571767" cy="19288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9462" name="Picture 6" descr="M:\DSC0386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4786322"/>
            <a:ext cx="2500298" cy="187522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14282" y="285728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Grp="1"/>
          </p:cNvSpPr>
          <p:nvPr/>
        </p:nvSpPr>
        <p:spPr bwMode="auto">
          <a:xfrm>
            <a:off x="2071670" y="1428736"/>
            <a:ext cx="5014930" cy="1000132"/>
          </a:xfrm>
          <a:prstGeom prst="rect">
            <a:avLst/>
          </a:prstGeom>
          <a:gradFill>
            <a:gsLst>
              <a:gs pos="0">
                <a:srgbClr val="00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7800000" scaled="0"/>
          </a:gradFill>
          <a:ln w="28575">
            <a:solidFill>
              <a:srgbClr val="FF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a-IR" sz="2400" b="1" spc="50" dirty="0" smtClean="0">
                <a:ln w="11430"/>
                <a:solidFill>
                  <a:schemeClr val="bg1"/>
                </a:solidFill>
                <a:latin typeface="+mn-lt"/>
                <a:ea typeface="+mn-ea"/>
                <a:cs typeface="B Titr" pitchFamily="2" charset="-78"/>
              </a:rPr>
              <a:t>ستاد فرماندهي 125سازمان آتش نشانی</a:t>
            </a:r>
            <a:endParaRPr lang="en-US" sz="2400" b="1" u="sng" dirty="0" smtClean="0">
              <a:solidFill>
                <a:schemeClr val="bg1"/>
              </a:solidFill>
              <a:cs typeface="B Traffic" pitchFamily="2" charset="-78"/>
            </a:endParaRPr>
          </a:p>
        </p:txBody>
      </p:sp>
      <p:pic>
        <p:nvPicPr>
          <p:cNvPr id="8" name="Picture 7" descr="G:\دوربين\DSC09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714620"/>
            <a:ext cx="2571768" cy="1928826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8" descr="C:\Documents and Settings\askari\My Documents\DSC098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643182"/>
            <a:ext cx="2786082" cy="1928826"/>
          </a:xfrm>
          <a:prstGeom prst="rect">
            <a:avLst/>
          </a:prstGeom>
          <a:ln w="28575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H:\Full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714884"/>
            <a:ext cx="2857520" cy="1928826"/>
          </a:xfrm>
          <a:prstGeom prst="rect">
            <a:avLst/>
          </a:prstGeom>
          <a:ln w="38100" cap="sq">
            <a:solidFill>
              <a:srgbClr val="E4243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3057" name="Picture 1" descr="G:\عكس مركز پيام\421307865_8373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643182"/>
            <a:ext cx="2865431" cy="1928826"/>
          </a:xfrm>
          <a:prstGeom prst="rect">
            <a:avLst/>
          </a:prstGeom>
          <a:ln w="28575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357686" y="5143512"/>
            <a:ext cx="3357586" cy="110799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تجهيز مركز پيام سازمان : </a:t>
            </a: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830763" algn="l"/>
              </a:tabLst>
            </a:pPr>
            <a:r>
              <a:rPr lang="fa-IR" sz="16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بهره برداري از نرم افزار ثبت حريق و حوادث</a:t>
            </a: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830763" algn="l"/>
              </a:tabLst>
            </a:pPr>
            <a:r>
              <a:rPr lang="fa-IR" sz="16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تجهيز تلفن هاي 125 به سامانه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voip</a:t>
            </a:r>
            <a:endParaRPr lang="fa-IR" sz="16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Homa" pitchFamily="2" charset="-78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830763" algn="l"/>
              </a:tabLst>
            </a:pPr>
            <a:r>
              <a:rPr lang="fa-IR" sz="16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تجهيز ناوگاز عملياتي به سيستم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Gps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 </a:t>
            </a:r>
            <a:endParaRPr lang="fa-IR" sz="16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Homa" pitchFamily="2" charset="-78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86182" y="1428736"/>
            <a:ext cx="1714512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20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آتش سوزي ها</a:t>
            </a:r>
          </a:p>
          <a:p>
            <a:pPr algn="ctr" fontAlgn="ctr"/>
            <a:r>
              <a:rPr lang="fa-IR" sz="20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به نگاه تصوير</a:t>
            </a:r>
            <a:endParaRPr lang="fa-IR" sz="2000" dirty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072330" y="2143116"/>
            <a:ext cx="1214446" cy="369332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حريق درخت</a:t>
            </a:r>
            <a:endParaRPr lang="fa-IR" sz="1400" dirty="0" smtClean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0034" y="2214554"/>
            <a:ext cx="2143140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حريق انبار الكتريكي نوگستر</a:t>
            </a:r>
            <a:endParaRPr lang="fa-IR" sz="1400" dirty="0" smtClean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571868" y="2214554"/>
            <a:ext cx="2000264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حريق انبار بازرگاني مقدم</a:t>
            </a:r>
            <a:endParaRPr lang="fa-IR" sz="1400" dirty="0" smtClean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pic>
        <p:nvPicPr>
          <p:cNvPr id="59394" name="Picture 2" descr="M:\DSC01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643182"/>
            <a:ext cx="2547956" cy="19109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59395" name="Picture 3" descr="M:\DSC01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4643446"/>
            <a:ext cx="2571767" cy="2071702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59396" name="Picture 4" descr="M:\DSC051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786322"/>
            <a:ext cx="2476517" cy="1857388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59397" name="Picture 5" descr="M:\DSC051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643182"/>
            <a:ext cx="2667018" cy="200026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59398" name="Picture 6" descr="M:\DSC058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19" y="2643182"/>
            <a:ext cx="2571769" cy="19288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59399" name="Picture 7" descr="M:\DSC059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4714884"/>
            <a:ext cx="2666987" cy="2000240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86182" y="1428736"/>
            <a:ext cx="1714512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20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آتش سوزي ها</a:t>
            </a:r>
          </a:p>
          <a:p>
            <a:pPr algn="ctr" fontAlgn="ctr"/>
            <a:r>
              <a:rPr lang="fa-IR" sz="20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به نگاه تصوير</a:t>
            </a:r>
            <a:endParaRPr lang="fa-IR" sz="2000" dirty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929322" y="2143116"/>
            <a:ext cx="2857488" cy="369332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8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انفجار و حريق كانكس قاليشويي </a:t>
            </a:r>
            <a:endParaRPr lang="fa-IR" sz="1400" dirty="0" smtClean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28596" y="2214554"/>
            <a:ext cx="2500330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حريق شركت سعادت نساجان</a:t>
            </a:r>
            <a:endParaRPr lang="fa-IR" sz="1400" dirty="0" smtClean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571868" y="2214554"/>
            <a:ext cx="2000264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حريق شركت مدرن كاغذ</a:t>
            </a:r>
            <a:endParaRPr lang="fa-IR" sz="1400" dirty="0" smtClean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pic>
        <p:nvPicPr>
          <p:cNvPr id="60418" name="Picture 2" descr="L:\عملكرد 94\انفجار كانكس قالي شويي تاج  15 فروردين\DSC07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714620"/>
            <a:ext cx="2714644" cy="20359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60419" name="Picture 3" descr="L:\عملكرد 94\انفجار كانكس قالي شويي تاج  15 فروردين\DSC074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6072198" y="4857760"/>
            <a:ext cx="2640317" cy="1785950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60420" name="Picture 4" descr="M:\IMG_25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2714620"/>
            <a:ext cx="2571767" cy="19288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60421" name="Picture 5" descr="M:\IMG_26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786322"/>
            <a:ext cx="2571735" cy="192880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60422" name="Picture 6" descr="M:\DSC001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2714620"/>
            <a:ext cx="2814542" cy="1876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60423" name="Picture 7" descr="M:\DSC001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4781482"/>
            <a:ext cx="2857520" cy="1905013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86182" y="1428736"/>
            <a:ext cx="1714512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20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آتش سوزي ها</a:t>
            </a:r>
          </a:p>
          <a:p>
            <a:pPr algn="ctr" fontAlgn="ctr"/>
            <a:r>
              <a:rPr lang="fa-IR" sz="20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به نگاه تصوير</a:t>
            </a:r>
            <a:endParaRPr lang="fa-IR" sz="2000" dirty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357950" y="2143116"/>
            <a:ext cx="2500330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حريق شركت بستني ميهن تك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5786" y="2214554"/>
            <a:ext cx="1214446" cy="338554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حريق منزل </a:t>
            </a:r>
            <a:endParaRPr lang="fa-IR" sz="1400" dirty="0" smtClean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143240" y="2285992"/>
            <a:ext cx="2857520" cy="584775"/>
          </a:xfrm>
          <a:prstGeom prst="rect">
            <a:avLst/>
          </a:prstGeom>
          <a:gradFill flip="none" rotWithShape="1">
            <a:gsLst>
              <a:gs pos="0">
                <a:srgbClr val="99FF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  <a:tileRect/>
          </a:gradFill>
          <a:ln w="9525" cap="flat" cmpd="sng" algn="ctr">
            <a:solidFill>
              <a:srgbClr val="FF0000"/>
            </a:solidFill>
            <a:prstDash val="solid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fa-IR" sz="16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حريق و انفجار شركت فولاد يزد 2 مرحله</a:t>
            </a:r>
          </a:p>
          <a:p>
            <a:pPr algn="ctr" fontAlgn="ctr"/>
            <a:r>
              <a:rPr lang="fa-IR" sz="16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(</a:t>
            </a:r>
            <a:r>
              <a:rPr lang="fa-IR" sz="1600" dirty="0" smtClean="0">
                <a:solidFill>
                  <a:srgbClr val="C00000"/>
                </a:solidFill>
                <a:latin typeface="B Homa"/>
                <a:cs typeface="B Homa" pitchFamily="2" charset="-78"/>
              </a:rPr>
              <a:t>فوتي 1 </a:t>
            </a:r>
            <a:r>
              <a:rPr lang="fa-IR" sz="1600" dirty="0" smtClean="0">
                <a:solidFill>
                  <a:schemeClr val="bg1"/>
                </a:solidFill>
                <a:latin typeface="B Homa"/>
                <a:cs typeface="B Homa" pitchFamily="2" charset="-78"/>
              </a:rPr>
              <a:t>نفر)</a:t>
            </a:r>
            <a:endParaRPr lang="fa-IR" sz="1400" dirty="0" smtClean="0">
              <a:solidFill>
                <a:schemeClr val="bg1"/>
              </a:solidFill>
              <a:latin typeface="B Homa"/>
              <a:cs typeface="B Homa" pitchFamily="2" charset="-78"/>
            </a:endParaRPr>
          </a:p>
        </p:txBody>
      </p:sp>
      <p:pic>
        <p:nvPicPr>
          <p:cNvPr id="61442" name="Picture 2" descr="M:\DSC00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571744"/>
            <a:ext cx="2433571" cy="18251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61443" name="Picture 3" descr="M:\DSC00205.JPG"/>
          <p:cNvPicPr>
            <a:picLocks noChangeAspect="1" noChangeArrowheads="1"/>
          </p:cNvPicPr>
          <p:nvPr/>
        </p:nvPicPr>
        <p:blipFill>
          <a:blip r:embed="rId5" cstate="print"/>
          <a:srcRect r="11718"/>
          <a:stretch>
            <a:fillRect/>
          </a:stretch>
        </p:blipFill>
        <p:spPr bwMode="auto">
          <a:xfrm>
            <a:off x="6302704" y="4643446"/>
            <a:ext cx="2674650" cy="192882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61444" name="Picture 4" descr="M:\DSC040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1" y="2946793"/>
            <a:ext cx="2071701" cy="1553776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61445" name="Picture 5" descr="M:\DSC040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714884"/>
            <a:ext cx="2476518" cy="1857388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61446" name="Picture 6" descr="M:\DSC02296.JPG"/>
          <p:cNvPicPr>
            <a:picLocks noChangeAspect="1" noChangeArrowheads="1"/>
          </p:cNvPicPr>
          <p:nvPr/>
        </p:nvPicPr>
        <p:blipFill>
          <a:blip r:embed="rId8" cstate="print"/>
          <a:srcRect r="16964"/>
          <a:stretch>
            <a:fillRect/>
          </a:stretch>
        </p:blipFill>
        <p:spPr bwMode="auto">
          <a:xfrm>
            <a:off x="357158" y="2714620"/>
            <a:ext cx="2357454" cy="19011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61447" name="Picture 7" descr="M:\DSC022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4786322"/>
            <a:ext cx="2457352" cy="184301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G:\عكس كارشناسي گلفروشي بلوار طالقاني 21 شهريور\IMG_28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071678"/>
            <a:ext cx="2000264" cy="187155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G:\عكس كارشناسي گلفروشي بلوار طالقاني 21 شهريور\IMG_28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3652" y="4344010"/>
            <a:ext cx="2544400" cy="2000264"/>
          </a:xfrm>
          <a:prstGeom prst="rect">
            <a:avLst/>
          </a:prstGeom>
          <a:ln w="38100" cap="sq">
            <a:solidFill>
              <a:srgbClr val="66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286644" y="2571744"/>
          <a:ext cx="1524776" cy="3314704"/>
        </p:xfrm>
        <a:graphic>
          <a:graphicData uri="http://schemas.openxmlformats.org/drawingml/2006/table">
            <a:tbl>
              <a:tblPr rtl="1"/>
              <a:tblGrid>
                <a:gridCol w="838976"/>
                <a:gridCol w="685800"/>
              </a:tblGrid>
              <a:tr h="571504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Titr"/>
                        </a:rPr>
                        <a:t>عملکرد واحد کارشناسی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منزل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خودرو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کارگاه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بیمارستان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مزرعه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دولتی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مغازه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سایر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Mitra" pitchFamily="2" charset="-78"/>
                        </a:rPr>
                        <a:t>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FFC000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1000">
                          <a:srgbClr val="FFC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8" name="Chart 17"/>
          <p:cNvGraphicFramePr/>
          <p:nvPr/>
        </p:nvGraphicFramePr>
        <p:xfrm>
          <a:off x="2500298" y="2714620"/>
          <a:ext cx="4600575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143240" y="1500174"/>
            <a:ext cx="2786082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ctr"/>
            <a:r>
              <a:rPr lang="fa-IR" sz="2000" dirty="0" smtClean="0">
                <a:solidFill>
                  <a:srgbClr val="000000"/>
                </a:solidFill>
                <a:latin typeface="B Homa"/>
                <a:cs typeface="B Homa" pitchFamily="2" charset="-78"/>
              </a:rPr>
              <a:t>كارشناسي حريق و حوادث</a:t>
            </a:r>
            <a:endParaRPr lang="fa-IR" sz="2000" dirty="0">
              <a:solidFill>
                <a:srgbClr val="000000"/>
              </a:solidFill>
              <a:latin typeface="B Homa"/>
              <a:cs typeface="B Homa" pitchFamily="2" charset="-7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357554" y="1285860"/>
            <a:ext cx="2357454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ctr"/>
            <a:r>
              <a:rPr lang="fa-IR" sz="2000" dirty="0" smtClean="0">
                <a:solidFill>
                  <a:srgbClr val="000000"/>
                </a:solidFill>
                <a:latin typeface="B Homa"/>
                <a:cs typeface="B Homa" pitchFamily="2" charset="-78"/>
              </a:rPr>
              <a:t>عملكرد واحد پيشگيري </a:t>
            </a:r>
            <a:endParaRPr lang="fa-IR" sz="2000" dirty="0">
              <a:solidFill>
                <a:srgbClr val="000000"/>
              </a:solidFill>
              <a:latin typeface="B Homa"/>
              <a:cs typeface="B Homa" pitchFamily="2" charset="-78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29191" y="2428868"/>
          <a:ext cx="3964502" cy="2777193"/>
        </p:xfrm>
        <a:graphic>
          <a:graphicData uri="http://schemas.openxmlformats.org/drawingml/2006/table">
            <a:tbl>
              <a:tblPr rtl="1"/>
              <a:tblGrid>
                <a:gridCol w="1981641"/>
                <a:gridCol w="684114"/>
                <a:gridCol w="719694"/>
                <a:gridCol w="579053"/>
              </a:tblGrid>
              <a:tr h="596268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Titr" pitchFamily="2" charset="-78"/>
                        </a:rPr>
                        <a:t>عملکرد واحد پیشگیری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16690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سال 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سال 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درصد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2648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بررسی نقشه و صدور پروانه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101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23 -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69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بازدید از ساختمان جهت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107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69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 صدور مجوز پایان کار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42648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بررسی مسائل ایمنی ساختمانها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600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69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و ارائه ضوابط مهندسی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33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/>
        </p:nvGraphicFramePr>
        <p:xfrm>
          <a:off x="285720" y="2428868"/>
          <a:ext cx="4500594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357554" y="1285860"/>
            <a:ext cx="2357454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ctr"/>
            <a:r>
              <a:rPr lang="fa-IR" sz="2000" dirty="0" smtClean="0">
                <a:solidFill>
                  <a:srgbClr val="000000"/>
                </a:solidFill>
                <a:latin typeface="B Homa"/>
                <a:cs typeface="B Homa" pitchFamily="2" charset="-78"/>
              </a:rPr>
              <a:t>عملكرد واحد پيشگيري </a:t>
            </a:r>
            <a:endParaRPr lang="fa-IR" sz="2000" dirty="0">
              <a:solidFill>
                <a:srgbClr val="000000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000760" y="2071678"/>
            <a:ext cx="2857520" cy="369332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ctr"/>
            <a:r>
              <a:rPr lang="fa-IR" dirty="0" smtClean="0">
                <a:solidFill>
                  <a:srgbClr val="000000"/>
                </a:solidFill>
                <a:latin typeface="B Homa"/>
                <a:cs typeface="B Homa" pitchFamily="2" charset="-78"/>
              </a:rPr>
              <a:t>مانور اطفاي حريق و امداد و نجات </a:t>
            </a:r>
            <a:endParaRPr lang="fa-IR" dirty="0">
              <a:solidFill>
                <a:srgbClr val="000000"/>
              </a:solidFill>
              <a:latin typeface="B Homa"/>
              <a:cs typeface="B Homa" pitchFamily="2" charset="-78"/>
            </a:endParaRPr>
          </a:p>
        </p:txBody>
      </p:sp>
      <p:pic>
        <p:nvPicPr>
          <p:cNvPr id="62466" name="Picture 2" descr="M:\DSC01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62" y="2661042"/>
            <a:ext cx="2452704" cy="18395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62467" name="Picture 3" descr="M:\DSC010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714884"/>
            <a:ext cx="2571768" cy="1928826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62468" name="Picture 4" descr="M:\DSC043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571744"/>
            <a:ext cx="2714644" cy="19288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62469" name="Picture 5" descr="M:\DSC043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643446"/>
            <a:ext cx="2643207" cy="198238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62470" name="Picture 6" descr="M:\DSC007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52" y="2571744"/>
            <a:ext cx="2476517" cy="18573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62471" name="Picture 7" descr="M:\DSC0079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4714884"/>
            <a:ext cx="2381266" cy="1785950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28596" y="2071678"/>
            <a:ext cx="2214578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ctr"/>
            <a:r>
              <a:rPr lang="fa-IR" sz="2000" dirty="0" smtClean="0">
                <a:solidFill>
                  <a:srgbClr val="000000"/>
                </a:solidFill>
                <a:latin typeface="B Homa"/>
                <a:cs typeface="B Homa" pitchFamily="2" charset="-78"/>
              </a:rPr>
              <a:t>مانور پدافند غير عامل </a:t>
            </a:r>
            <a:endParaRPr lang="fa-IR" sz="2000" dirty="0">
              <a:solidFill>
                <a:srgbClr val="000000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857620" y="2071678"/>
            <a:ext cx="1500198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ctr"/>
            <a:r>
              <a:rPr lang="fa-IR" sz="2000" dirty="0" smtClean="0">
                <a:solidFill>
                  <a:srgbClr val="000000"/>
                </a:solidFill>
                <a:latin typeface="B Homa"/>
                <a:cs typeface="B Homa" pitchFamily="2" charset="-78"/>
              </a:rPr>
              <a:t>مانور زلزله</a:t>
            </a:r>
            <a:endParaRPr lang="fa-IR" sz="2000" dirty="0">
              <a:solidFill>
                <a:srgbClr val="000000"/>
              </a:solidFill>
              <a:latin typeface="B Homa"/>
              <a:cs typeface="B Homa" pitchFamily="2" charset="-7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357554" y="1285860"/>
            <a:ext cx="2357454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ctr"/>
            <a:r>
              <a:rPr lang="fa-IR" sz="2000" dirty="0" smtClean="0">
                <a:solidFill>
                  <a:srgbClr val="000000"/>
                </a:solidFill>
                <a:latin typeface="B Homa"/>
                <a:cs typeface="B Homa" pitchFamily="2" charset="-78"/>
              </a:rPr>
              <a:t>عملكرد واحد پيشگيري </a:t>
            </a:r>
            <a:endParaRPr lang="fa-IR" sz="2000" dirty="0">
              <a:solidFill>
                <a:srgbClr val="000000"/>
              </a:solidFill>
              <a:latin typeface="B Homa"/>
              <a:cs typeface="B Homa" pitchFamily="2" charset="-7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57488" y="1785926"/>
            <a:ext cx="3429024" cy="338554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ctr"/>
            <a:r>
              <a:rPr lang="fa-IR" sz="1600" dirty="0" smtClean="0">
                <a:solidFill>
                  <a:srgbClr val="000000"/>
                </a:solidFill>
                <a:latin typeface="B Homa"/>
                <a:cs typeface="B Homa" pitchFamily="2" charset="-78"/>
              </a:rPr>
              <a:t>مانور اطفاي حريق و امداد و نجات در ارتفاع </a:t>
            </a:r>
            <a:endParaRPr lang="fa-IR" sz="1600" dirty="0">
              <a:solidFill>
                <a:srgbClr val="000000"/>
              </a:solidFill>
              <a:latin typeface="B Homa"/>
              <a:cs typeface="B Homa" pitchFamily="2" charset="-78"/>
            </a:endParaRPr>
          </a:p>
        </p:txBody>
      </p:sp>
      <p:pic>
        <p:nvPicPr>
          <p:cNvPr id="63490" name="Picture 2" descr="M:\DSC03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854250"/>
            <a:ext cx="2385914" cy="1789436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63491" name="Picture 3" descr="M:\DSC03589.JPG"/>
          <p:cNvPicPr>
            <a:picLocks noChangeAspect="1" noChangeArrowheads="1"/>
          </p:cNvPicPr>
          <p:nvPr/>
        </p:nvPicPr>
        <p:blipFill>
          <a:blip r:embed="rId5" cstate="print"/>
          <a:srcRect t="15607"/>
          <a:stretch>
            <a:fillRect/>
          </a:stretch>
        </p:blipFill>
        <p:spPr bwMode="auto">
          <a:xfrm>
            <a:off x="6545614" y="2071678"/>
            <a:ext cx="1957502" cy="26432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63492" name="Picture 4" descr="M:\DSC063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214554"/>
            <a:ext cx="1928826" cy="2571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63493" name="Picture 5" descr="M:\DSC063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4929198"/>
            <a:ext cx="2357454" cy="176809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63494" name="Picture 6" descr="M:\DSC062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304" y="2285992"/>
            <a:ext cx="2857520" cy="21431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63495" name="Picture 7" descr="M:\DSC063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4643446"/>
            <a:ext cx="2695479" cy="20216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500430" y="1428736"/>
            <a:ext cx="2071702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آموزش برون سازماني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471826" y="2214555"/>
          <a:ext cx="3410244" cy="3667762"/>
        </p:xfrm>
        <a:graphic>
          <a:graphicData uri="http://schemas.openxmlformats.org/drawingml/2006/table">
            <a:tbl>
              <a:tblPr rtl="1"/>
              <a:tblGrid>
                <a:gridCol w="1181100"/>
                <a:gridCol w="800100"/>
                <a:gridCol w="833620"/>
                <a:gridCol w="595424"/>
              </a:tblGrid>
              <a:tr h="499112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 dirty="0">
                          <a:solidFill>
                            <a:srgbClr val="000000"/>
                          </a:solidFill>
                          <a:latin typeface="B Titr"/>
                          <a:cs typeface="B Titr" pitchFamily="2" charset="-78"/>
                        </a:rPr>
                        <a:t>آموزش برون سازمانی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16865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latin typeface="B Titr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Titr"/>
                        </a:rPr>
                        <a:t>10ماهه 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Titr"/>
                        </a:rPr>
                        <a:t>10ماهه 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Titr"/>
                        </a:rPr>
                        <a:t>درصد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کودکان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14860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14987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دانش آموزان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29274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39678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دانشجو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4964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1330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 73 -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کادر پزشکی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1230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2812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کادر نظامی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2610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3150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گارگر /کارمند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8034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8059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شهروندان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8565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7478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12 -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سایر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1100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252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77 -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جمع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70637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77746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F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214282" y="2143116"/>
          <a:ext cx="5080470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428992" y="1357298"/>
            <a:ext cx="2357454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آموزش برون سازماني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نگاه تصوير</a:t>
            </a:r>
          </a:p>
        </p:txBody>
      </p:sp>
      <p:pic>
        <p:nvPicPr>
          <p:cNvPr id="208898" name="Picture 2" descr="M:\IMG_0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357430"/>
            <a:ext cx="2762269" cy="207170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08899" name="Picture 3" descr="M:\IMG_00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572008"/>
            <a:ext cx="2786082" cy="2071702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208900" name="Picture 4" descr="M:\DSCF37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357430"/>
            <a:ext cx="2776414" cy="2082311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208901" name="Picture 5" descr="M:\DSCF37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572008"/>
            <a:ext cx="2776414" cy="208231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08902" name="Picture 6" descr="M:\DSC037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2357430"/>
            <a:ext cx="2857520" cy="207170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08904" name="Picture 8" descr="M:\IMG_00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4572008"/>
            <a:ext cx="2857520" cy="2071702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428992" y="1428736"/>
            <a:ext cx="2357454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آموزش برون سازماني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نگاه تصوير</a:t>
            </a:r>
          </a:p>
        </p:txBody>
      </p:sp>
      <p:pic>
        <p:nvPicPr>
          <p:cNvPr id="208903" name="Picture 7" descr="M:\DSC01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428868"/>
            <a:ext cx="2769596" cy="1643074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209922" name="Picture 2" descr="M:\۲۰۱۵۰۶۳۰_۲۰۱۳۵۹_H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500570"/>
            <a:ext cx="2786082" cy="2000264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209923" name="Picture 3" descr="M:\DSC004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428869"/>
            <a:ext cx="2786082" cy="1643074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209924" name="Picture 4" descr="M:\DSC004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500570"/>
            <a:ext cx="2786082" cy="2000264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209925" name="Picture 5" descr="M:\DSC004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2428868"/>
            <a:ext cx="2464611" cy="1928826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209926" name="Picture 6" descr="M:\DSC004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4643446"/>
            <a:ext cx="2571767" cy="1928826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3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4" cstate="print"/>
          <a:srcRect r="-3704" b="7692"/>
          <a:stretch>
            <a:fillRect/>
          </a:stretch>
        </p:blipFill>
        <p:spPr bwMode="auto">
          <a:xfrm>
            <a:off x="214282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00892" y="2428868"/>
          <a:ext cx="1906314" cy="4000527"/>
        </p:xfrm>
        <a:graphic>
          <a:graphicData uri="http://schemas.openxmlformats.org/drawingml/2006/table">
            <a:tbl>
              <a:tblPr rtl="1"/>
              <a:tblGrid>
                <a:gridCol w="859624"/>
                <a:gridCol w="1046690"/>
              </a:tblGrid>
              <a:tr h="389327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Titr" pitchFamily="2" charset="-78"/>
                        </a:rPr>
                        <a:t>استقرار در 10 ماهه </a:t>
                      </a:r>
                      <a:r>
                        <a:rPr kumimoji="0" lang="fa-IR" sz="1400" b="1" i="0" u="none" strike="noStrike" kern="1200" dirty="0">
                          <a:solidFill>
                            <a:srgbClr val="000000"/>
                          </a:solidFill>
                          <a:latin typeface="B Nazanin"/>
                          <a:ea typeface="+mn-ea"/>
                          <a:cs typeface="B Titr" pitchFamily="2" charset="-78"/>
                        </a:rPr>
                        <a:t>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893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ايستگاه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تعداد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537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chemeClr val="bg1"/>
                          </a:solidFill>
                          <a:latin typeface="B Nazanin"/>
                          <a:cs typeface="B Nazanin" pitchFamily="2" charset="-78"/>
                        </a:rPr>
                        <a:t>شماره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chemeClr val="bg1"/>
                          </a:solidFill>
                          <a:latin typeface="B Nazanin"/>
                          <a:cs typeface="B Nazanin" pitchFamily="2" charset="-78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537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شماره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537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شماره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537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شماره 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537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شماره 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29069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شماره 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069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شماره 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069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شماره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069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شماره 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3222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/>
        </p:nvGraphicFramePr>
        <p:xfrm>
          <a:off x="428596" y="2214554"/>
          <a:ext cx="6072230" cy="3656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428992" y="1428736"/>
            <a:ext cx="2357454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آموزش برون سازماني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نگاه تصوير</a:t>
            </a:r>
          </a:p>
        </p:txBody>
      </p:sp>
      <p:pic>
        <p:nvPicPr>
          <p:cNvPr id="210946" name="Picture 2" descr="M:\DSC01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643446"/>
            <a:ext cx="2667018" cy="2000264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210947" name="Picture 3" descr="M:\DSC013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2214554"/>
            <a:ext cx="3071834" cy="228601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210948" name="Picture 4" descr="M:\DSC038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285992"/>
            <a:ext cx="3071834" cy="221457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210949" name="Picture 5" descr="M:\DSC038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4643446"/>
            <a:ext cx="2643206" cy="1982405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 descr="L:\IMG_67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071678"/>
            <a:ext cx="2857520" cy="2008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G:\بازديد سرزده مديرعامل از كلاسهاي آموزشي 14 ارديبهشت\DSCF35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429132"/>
            <a:ext cx="2857520" cy="2191822"/>
          </a:xfrm>
          <a:prstGeom prst="rect">
            <a:avLst/>
          </a:prstGeom>
          <a:ln w="38100" cap="sq">
            <a:solidFill>
              <a:srgbClr val="2605E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428992" y="1428736"/>
            <a:ext cx="2286016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آموزش درون سازماني 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57818" y="2143116"/>
          <a:ext cx="3266474" cy="1459423"/>
        </p:xfrm>
        <a:graphic>
          <a:graphicData uri="http://schemas.openxmlformats.org/drawingml/2006/table">
            <a:tbl>
              <a:tblPr rtl="1"/>
              <a:tblGrid>
                <a:gridCol w="1091363"/>
                <a:gridCol w="787679"/>
                <a:gridCol w="787679"/>
                <a:gridCol w="599753"/>
              </a:tblGrid>
              <a:tr h="428628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عملكرد واحد آموزش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</a:rPr>
                        <a:t> </a:t>
                      </a:r>
                      <a:r>
                        <a:rPr lang="fa-IR" sz="12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</a:rPr>
                        <a:t>درون</a:t>
                      </a:r>
                      <a:r>
                        <a:rPr lang="fa-IR" sz="1200" b="1" i="0" u="none" strike="noStrike" baseline="0" dirty="0" smtClean="0">
                          <a:solidFill>
                            <a:srgbClr val="000000"/>
                          </a:solidFill>
                          <a:latin typeface="B Nazanin"/>
                        </a:rPr>
                        <a:t> سازماني</a:t>
                      </a:r>
                      <a:r>
                        <a:rPr lang="fa-IR" sz="12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</a:rPr>
                        <a:t>    </a:t>
                      </a:r>
                      <a:endParaRPr lang="fa-IR" sz="1200" b="1" i="0" u="none" strike="noStrike" dirty="0">
                        <a:solidFill>
                          <a:srgbClr val="000000"/>
                        </a:solidFill>
                        <a:latin typeface="B Nazani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285752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نفر ساعت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430868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10ماهه 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10ماهه 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درصد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1417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latin typeface="B Nazanin"/>
                        </a:rPr>
                        <a:t>درون سازمانی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11098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28051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latin typeface="B Nazanin"/>
                        </a:rPr>
                        <a:t>152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4286248" y="3786190"/>
          <a:ext cx="4619625" cy="2828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428992" y="1428736"/>
            <a:ext cx="2286016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آموزش درون سازماني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نگاه تصوير</a:t>
            </a: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pic>
        <p:nvPicPr>
          <p:cNvPr id="211970" name="Picture 2" descr="M:\DSC037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357430"/>
            <a:ext cx="2857518" cy="2143139"/>
          </a:xfrm>
          <a:prstGeom prst="rect">
            <a:avLst/>
          </a:prstGeom>
          <a:noFill/>
        </p:spPr>
      </p:pic>
      <p:pic>
        <p:nvPicPr>
          <p:cNvPr id="211971" name="Picture 3" descr="M:\DSC005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572008"/>
            <a:ext cx="2738424" cy="2053818"/>
          </a:xfrm>
          <a:prstGeom prst="rect">
            <a:avLst/>
          </a:prstGeom>
          <a:noFill/>
        </p:spPr>
      </p:pic>
      <p:pic>
        <p:nvPicPr>
          <p:cNvPr id="211972" name="Picture 4" descr="M:\IMG_67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357430"/>
            <a:ext cx="3095647" cy="2321735"/>
          </a:xfrm>
          <a:prstGeom prst="rect">
            <a:avLst/>
          </a:prstGeom>
          <a:noFill/>
        </p:spPr>
      </p:pic>
      <p:pic>
        <p:nvPicPr>
          <p:cNvPr id="211975" name="Picture 7" descr="M:\۲۰۱۵۰۵۰۹_۰۸۳۷۰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4857760"/>
            <a:ext cx="2571768" cy="168391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428992" y="1428736"/>
            <a:ext cx="2286016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آموزش درون سازماني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نگاه تصوير</a:t>
            </a: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pic>
        <p:nvPicPr>
          <p:cNvPr id="212994" name="Picture 2" descr="M:\DSC00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214554"/>
            <a:ext cx="3536181" cy="2428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212995" name="Picture 3" descr="M:\DSC00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714884"/>
            <a:ext cx="2786082" cy="18573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212996" name="Picture 4" descr="M:\814711060_1528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214554"/>
            <a:ext cx="3571900" cy="2428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212997" name="Picture 5" descr="M:\421222281_1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4786322"/>
            <a:ext cx="2857520" cy="18573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714744" y="1571612"/>
            <a:ext cx="1714512" cy="707886"/>
          </a:xfrm>
          <a:prstGeom prst="rect">
            <a:avLst/>
          </a:prstGeom>
          <a:gradFill flip="none" rotWithShape="1">
            <a:gsLst>
              <a:gs pos="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Homa" pitchFamily="2" charset="-78"/>
              </a:rPr>
              <a:t>حوزه </a:t>
            </a:r>
            <a:r>
              <a:rPr lang="fa-IR" sz="2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مديريت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dirty="0" smtClean="0">
                <a:solidFill>
                  <a:schemeClr val="bg1"/>
                </a:solidFill>
                <a:latin typeface="Calibri" pitchFamily="34" charset="0"/>
                <a:cs typeface="B Homa" pitchFamily="2" charset="-78"/>
              </a:rPr>
              <a:t>به نگاه تصوير</a:t>
            </a:r>
            <a:endParaRPr kumimoji="0" lang="fa-IR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71868" y="2714620"/>
            <a:ext cx="2000264" cy="71438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جلسات هم</a:t>
            </a:r>
            <a:r>
              <a:rPr kumimoji="0" lang="fa-I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انديشي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با مديران 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و مسئولين </a:t>
            </a:r>
          </a:p>
        </p:txBody>
      </p:sp>
      <p:pic>
        <p:nvPicPr>
          <p:cNvPr id="9" name="Picture 8" descr="G:\جلسه با مدير بابل\DSC09174.JPG"/>
          <p:cNvPicPr/>
          <p:nvPr/>
        </p:nvPicPr>
        <p:blipFill>
          <a:blip r:embed="rId4" cstate="print"/>
          <a:srcRect t="15252" r="18605" b="11538"/>
          <a:stretch>
            <a:fillRect/>
          </a:stretch>
        </p:blipFill>
        <p:spPr bwMode="auto">
          <a:xfrm>
            <a:off x="6357950" y="2285992"/>
            <a:ext cx="2643206" cy="192882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L:\DSC01230.JPG"/>
          <p:cNvPicPr/>
          <p:nvPr/>
        </p:nvPicPr>
        <p:blipFill>
          <a:blip r:embed="rId5" cstate="print"/>
          <a:srcRect l="6383" t="13793" r="14894"/>
          <a:stretch>
            <a:fillRect/>
          </a:stretch>
        </p:blipFill>
        <p:spPr bwMode="auto">
          <a:xfrm>
            <a:off x="214282" y="2428868"/>
            <a:ext cx="2857520" cy="200026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L:\IMG_6861.jpg"/>
          <p:cNvPicPr/>
          <p:nvPr/>
        </p:nvPicPr>
        <p:blipFill>
          <a:blip r:embed="rId6" cstate="print"/>
          <a:srcRect t="20424" r="9805"/>
          <a:stretch>
            <a:fillRect/>
          </a:stretch>
        </p:blipFill>
        <p:spPr bwMode="auto">
          <a:xfrm>
            <a:off x="1643042" y="4786322"/>
            <a:ext cx="2928958" cy="1785950"/>
          </a:xfrm>
          <a:prstGeom prst="rect">
            <a:avLst/>
          </a:prstGeom>
          <a:ln w="28575" cap="sq">
            <a:solidFill>
              <a:srgbClr val="2605E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G:\جلسه با شركتهاي بخش خصوصي شارژ كننده كپسول ارديبهشت 94\DSC09767.JPG"/>
          <p:cNvPicPr/>
          <p:nvPr/>
        </p:nvPicPr>
        <p:blipFill>
          <a:blip r:embed="rId7" cstate="print"/>
          <a:srcRect t="10000" b="6666"/>
          <a:stretch>
            <a:fillRect/>
          </a:stretch>
        </p:blipFill>
        <p:spPr bwMode="auto">
          <a:xfrm>
            <a:off x="5000628" y="4786322"/>
            <a:ext cx="2857520" cy="1785950"/>
          </a:xfrm>
          <a:prstGeom prst="rect">
            <a:avLst/>
          </a:prstGeom>
          <a:ln w="28575" cap="sq">
            <a:solidFill>
              <a:srgbClr val="2605E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C:\Documents and Settings\askari\Desktop\جلسه هم اندیشی مدیر عامل با رئیس ایستگاه آتش نشانی مشهد مقدس و مسئول تربیت بدنی آتش نشانی نیشابور - show-content - سازمان آتش‌نشاني_files\DSC0189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714884"/>
            <a:ext cx="2762227" cy="1928850"/>
          </a:xfrm>
          <a:prstGeom prst="rect">
            <a:avLst/>
          </a:prstGeom>
          <a:ln w="28575" cap="sq">
            <a:solidFill>
              <a:srgbClr val="2605E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L:\Copy of DSC009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2143116"/>
            <a:ext cx="3071834" cy="2286016"/>
          </a:xfrm>
          <a:prstGeom prst="rect">
            <a:avLst/>
          </a:prstGeom>
          <a:ln w="2857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C:\Documents and Settings\askari\My Documents\_SC01435(0000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4714884"/>
            <a:ext cx="2643206" cy="1928826"/>
          </a:xfrm>
          <a:prstGeom prst="rect">
            <a:avLst/>
          </a:prstGeom>
          <a:ln w="28575" cap="sq">
            <a:solidFill>
              <a:srgbClr val="2605E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571868" y="1285860"/>
            <a:ext cx="2000264" cy="71438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جلسات هم</a:t>
            </a:r>
            <a:r>
              <a:rPr kumimoji="0" lang="fa-I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انديشي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با مديران 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و مسئولين </a:t>
            </a:r>
          </a:p>
        </p:txBody>
      </p:sp>
      <p:pic>
        <p:nvPicPr>
          <p:cNvPr id="5122" name="Picture 2" descr="M:\DSC022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2143116"/>
            <a:ext cx="3147919" cy="2360940"/>
          </a:xfrm>
          <a:prstGeom prst="rect">
            <a:avLst/>
          </a:prstGeom>
          <a:ln w="2857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00430" y="1571612"/>
            <a:ext cx="2071702" cy="71438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تجهيزات</a:t>
            </a:r>
            <a:r>
              <a:rPr kumimoji="0" lang="fa-I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و لوازم آتش نشاني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143636" y="2714620"/>
            <a:ext cx="2714644" cy="1015663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10 دستگاه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فرز موتوري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مبلغ 359،000،000 ريال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pic>
        <p:nvPicPr>
          <p:cNvPr id="3074" name="Picture 2" descr="G:\عكس\DSC06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000504"/>
            <a:ext cx="2857520" cy="2010830"/>
          </a:xfrm>
          <a:prstGeom prst="rect">
            <a:avLst/>
          </a:prstGeom>
          <a:noFill/>
          <a:ln w="28575">
            <a:solidFill>
              <a:srgbClr val="2828EC"/>
            </a:solidFill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214678" y="2357430"/>
            <a:ext cx="2714644" cy="1015663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6 دستگاه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درب</a:t>
            </a:r>
            <a:r>
              <a:rPr kumimoji="0" lang="fa-I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باز كن هيدروليكي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  <a:p>
            <a:pPr marR="0" lvl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مبلغ 792،000،000 ريال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pic>
        <p:nvPicPr>
          <p:cNvPr id="15" name="Picture 4" descr="G:\عكس\DSC065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500438"/>
            <a:ext cx="2667019" cy="1928826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85720" y="2714620"/>
            <a:ext cx="2714644" cy="1015663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6 دستگاه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هواكش ضدانفجار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مبلغ 248،000،000 ريال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pic>
        <p:nvPicPr>
          <p:cNvPr id="17" name="Picture 16" descr="L:\ \814713335_11255.jpg"/>
          <p:cNvPicPr/>
          <p:nvPr/>
        </p:nvPicPr>
        <p:blipFill>
          <a:blip r:embed="rId6"/>
          <a:srcRect l="5264" t="24413" r="63151" b="10487"/>
          <a:stretch>
            <a:fillRect/>
          </a:stretch>
        </p:blipFill>
        <p:spPr bwMode="auto">
          <a:xfrm>
            <a:off x="500034" y="4000504"/>
            <a:ext cx="2071702" cy="2000264"/>
          </a:xfrm>
          <a:prstGeom prst="rect">
            <a:avLst/>
          </a:prstGeom>
          <a:noFill/>
          <a:ln w="28575">
            <a:solidFill>
              <a:srgbClr val="2828EC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00430" y="1571612"/>
            <a:ext cx="2071702" cy="71438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تجهيزات</a:t>
            </a:r>
            <a:r>
              <a:rPr kumimoji="0" lang="fa-I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و لوازم آتش نشاني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215074" y="2571744"/>
            <a:ext cx="2714644" cy="1015663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انعقاد خريد50 دستگاه</a:t>
            </a:r>
            <a:r>
              <a:rPr kumimoji="0" lang="fa-I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</a:t>
            </a: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بي سيم دست</a:t>
            </a:r>
            <a:r>
              <a:rPr lang="fa-IR" sz="2000" b="1" baseline="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ي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 و </a:t>
            </a: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خودرويي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مبلغ 1،225،،000،000 ريال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214678" y="2357430"/>
            <a:ext cx="2714644" cy="1015663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9 ست با صندلي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حلقه بر</a:t>
            </a:r>
          </a:p>
          <a:p>
            <a:pPr marR="0" lvl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مبلغ 99،000،000 ريال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85720" y="2714620"/>
            <a:ext cx="2714644" cy="1015663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يك عدد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دستگاه تنفسي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مبلغ 73،000،000ريال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pic>
        <p:nvPicPr>
          <p:cNvPr id="6146" name="Picture 2" descr="G:\عكس\DSC06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000504"/>
            <a:ext cx="2362133" cy="1771600"/>
          </a:xfrm>
          <a:prstGeom prst="rect">
            <a:avLst/>
          </a:prstGeom>
          <a:noFill/>
          <a:ln w="28575">
            <a:solidFill>
              <a:srgbClr val="00FF99"/>
            </a:solidFill>
          </a:ln>
        </p:spPr>
      </p:pic>
      <p:pic>
        <p:nvPicPr>
          <p:cNvPr id="6148" name="Picture 4" descr="G:\عكس\DSC065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00504"/>
            <a:ext cx="2457352" cy="1843014"/>
          </a:xfrm>
          <a:prstGeom prst="rect">
            <a:avLst/>
          </a:prstGeom>
          <a:noFill/>
          <a:ln w="28575">
            <a:solidFill>
              <a:srgbClr val="00FF99"/>
            </a:solidFill>
          </a:ln>
        </p:spPr>
      </p:pic>
      <p:pic>
        <p:nvPicPr>
          <p:cNvPr id="10241" name="Picture 1" descr="M:\DSC06652.JPG"/>
          <p:cNvPicPr>
            <a:picLocks noChangeAspect="1" noChangeArrowheads="1"/>
          </p:cNvPicPr>
          <p:nvPr/>
        </p:nvPicPr>
        <p:blipFill>
          <a:blip r:embed="rId6" cstate="print"/>
          <a:srcRect l="20168"/>
          <a:stretch>
            <a:fillRect/>
          </a:stretch>
        </p:blipFill>
        <p:spPr bwMode="auto">
          <a:xfrm>
            <a:off x="3714744" y="3857628"/>
            <a:ext cx="1857388" cy="24399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714744" y="1357298"/>
            <a:ext cx="1714512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تجهيزات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حفاظت فردي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143636" y="2714620"/>
            <a:ext cx="2714644" cy="1015663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125 عدد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كلاه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msa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مبلغ 1،437،500،000 ريال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214678" y="2357430"/>
            <a:ext cx="2714644" cy="1015663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125 عدد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چراغ قوه ضدانفجار</a:t>
            </a:r>
          </a:p>
          <a:p>
            <a:pPr marR="0" lvl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مبلغ 412،000،000 ريال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85720" y="2714620"/>
            <a:ext cx="2714644" cy="1015663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125 جفت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چكمه حريق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به مبلغ 343،750،000 ريال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pic>
        <p:nvPicPr>
          <p:cNvPr id="5122" name="Picture 2" descr="G:\خريد تجهيزات انفرادي\DSC05435.JPG"/>
          <p:cNvPicPr>
            <a:picLocks noChangeAspect="1" noChangeArrowheads="1"/>
          </p:cNvPicPr>
          <p:nvPr/>
        </p:nvPicPr>
        <p:blipFill>
          <a:blip r:embed="rId4" cstate="print"/>
          <a:srcRect l="32422" r="16797" b="51157"/>
          <a:stretch>
            <a:fillRect/>
          </a:stretch>
        </p:blipFill>
        <p:spPr bwMode="auto">
          <a:xfrm>
            <a:off x="6000760" y="3929066"/>
            <a:ext cx="2871896" cy="2500330"/>
          </a:xfrm>
          <a:prstGeom prst="rect">
            <a:avLst/>
          </a:prstGeom>
          <a:noFill/>
          <a:ln w="28575">
            <a:solidFill>
              <a:srgbClr val="003300"/>
            </a:solidFill>
          </a:ln>
        </p:spPr>
      </p:pic>
      <p:pic>
        <p:nvPicPr>
          <p:cNvPr id="5123" name="Picture 3" descr="G:\عكس\DSC06588.JPG"/>
          <p:cNvPicPr>
            <a:picLocks noChangeAspect="1" noChangeArrowheads="1"/>
          </p:cNvPicPr>
          <p:nvPr/>
        </p:nvPicPr>
        <p:blipFill>
          <a:blip r:embed="rId5" cstate="print"/>
          <a:srcRect l="1172" t="21643" r="50434" b="26562"/>
          <a:stretch>
            <a:fillRect/>
          </a:stretch>
        </p:blipFill>
        <p:spPr bwMode="auto">
          <a:xfrm>
            <a:off x="3214678" y="3571876"/>
            <a:ext cx="2571768" cy="2064334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5124" name="Picture 4" descr="G:\خريد تجهيزات انفرادي\DSC05425.JPG"/>
          <p:cNvPicPr>
            <a:picLocks noChangeAspect="1" noChangeArrowheads="1"/>
          </p:cNvPicPr>
          <p:nvPr/>
        </p:nvPicPr>
        <p:blipFill>
          <a:blip r:embed="rId6" cstate="print"/>
          <a:srcRect l="26996" t="11805" r="17448" b="-218"/>
          <a:stretch>
            <a:fillRect/>
          </a:stretch>
        </p:blipFill>
        <p:spPr bwMode="auto">
          <a:xfrm>
            <a:off x="428596" y="3929066"/>
            <a:ext cx="2428892" cy="2500330"/>
          </a:xfrm>
          <a:prstGeom prst="rect">
            <a:avLst/>
          </a:prstGeom>
          <a:noFill/>
          <a:ln w="28575">
            <a:solidFill>
              <a:srgbClr val="0033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643306" y="3500438"/>
          <a:ext cx="1928826" cy="630556"/>
        </p:xfrm>
        <a:graphic>
          <a:graphicData uri="http://schemas.openxmlformats.org/drawingml/2006/table">
            <a:tbl>
              <a:tblPr rtl="1"/>
              <a:tblGrid>
                <a:gridCol w="1928826"/>
              </a:tblGrid>
              <a:tr h="6305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0" i="0" u="none" strike="noStrike" dirty="0" smtClean="0">
                          <a:solidFill>
                            <a:srgbClr val="000000"/>
                          </a:solidFill>
                          <a:latin typeface="B Homa"/>
                          <a:cs typeface="B Homa" pitchFamily="2" charset="-78"/>
                        </a:rPr>
                        <a:t>تكميل </a:t>
                      </a:r>
                      <a:r>
                        <a:rPr lang="fa-IR" sz="2000" b="0" i="0" u="none" strike="noStrike" dirty="0">
                          <a:solidFill>
                            <a:srgbClr val="000000"/>
                          </a:solidFill>
                          <a:latin typeface="B Homa"/>
                          <a:cs typeface="B Homa" pitchFamily="2" charset="-78"/>
                        </a:rPr>
                        <a:t>برج عملياتي سازمان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4000">
                          <a:srgbClr val="FF0000">
                            <a:alpha val="76000"/>
                          </a:srgbClr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286116" y="1500174"/>
          <a:ext cx="2643206" cy="1000132"/>
        </p:xfrm>
        <a:graphic>
          <a:graphicData uri="http://schemas.openxmlformats.org/drawingml/2006/table">
            <a:tbl>
              <a:tblPr rtl="1"/>
              <a:tblGrid>
                <a:gridCol w="2643206"/>
              </a:tblGrid>
              <a:tr h="1000132">
                <a:tc>
                  <a:txBody>
                    <a:bodyPr/>
                    <a:lstStyle/>
                    <a:p>
                      <a:pPr algn="ctr" rtl="1" fontAlgn="ctr">
                        <a:tabLst>
                          <a:tab pos="1255713" algn="l"/>
                        </a:tabLst>
                      </a:pPr>
                      <a:r>
                        <a:rPr lang="fa-IR" sz="2800" b="1" i="0" u="none" strike="noStrike" dirty="0" smtClean="0">
                          <a:solidFill>
                            <a:srgbClr val="2605EB"/>
                          </a:solidFill>
                          <a:latin typeface="B Homa"/>
                          <a:cs typeface="B Homa" pitchFamily="2" charset="-78"/>
                        </a:rPr>
                        <a:t>فعاليتهاي عمراني</a:t>
                      </a:r>
                      <a:endParaRPr lang="fa-IR" sz="2800" b="1" i="0" u="none" strike="noStrike" dirty="0">
                        <a:solidFill>
                          <a:srgbClr val="2605EB"/>
                        </a:solidFill>
                        <a:latin typeface="B Homa"/>
                        <a:cs typeface="B Homa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4000">
                          <a:srgbClr val="FF0000">
                            <a:alpha val="76000"/>
                          </a:srgbClr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3" name="Picture 12" descr="L:\DSC00578.JPG"/>
          <p:cNvPicPr/>
          <p:nvPr/>
        </p:nvPicPr>
        <p:blipFill>
          <a:blip r:embed="rId4" cstate="print"/>
          <a:srcRect l="49672" b="15539"/>
          <a:stretch>
            <a:fillRect/>
          </a:stretch>
        </p:blipFill>
        <p:spPr bwMode="auto">
          <a:xfrm>
            <a:off x="6357950" y="2786058"/>
            <a:ext cx="2500330" cy="3714776"/>
          </a:xfrm>
          <a:prstGeom prst="rect">
            <a:avLst/>
          </a:prstGeom>
          <a:ln w="28575" cap="sq">
            <a:solidFill>
              <a:srgbClr val="2605E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7633" name="Picture 1" descr="G:\دوربين سوني\DSC02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786058"/>
            <a:ext cx="2678925" cy="3714776"/>
          </a:xfrm>
          <a:prstGeom prst="rect">
            <a:avLst/>
          </a:prstGeom>
          <a:ln w="28575" cap="sq">
            <a:solidFill>
              <a:srgbClr val="2605E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3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4" cstate="print"/>
          <a:srcRect r="-3704" b="7692"/>
          <a:stretch>
            <a:fillRect/>
          </a:stretch>
        </p:blipFill>
        <p:spPr bwMode="auto">
          <a:xfrm>
            <a:off x="214282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00232" y="1643050"/>
          <a:ext cx="4957195" cy="2928958"/>
        </p:xfrm>
        <a:graphic>
          <a:graphicData uri="http://schemas.openxmlformats.org/drawingml/2006/table">
            <a:tbl>
              <a:tblPr rtl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568050"/>
                <a:gridCol w="567367"/>
                <a:gridCol w="567367"/>
                <a:gridCol w="567367"/>
                <a:gridCol w="567367"/>
                <a:gridCol w="417576"/>
                <a:gridCol w="567367"/>
                <a:gridCol w="567367"/>
                <a:gridCol w="567367"/>
              </a:tblGrid>
              <a:tr h="642942">
                <a:tc gridSpan="9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Titr"/>
                        </a:rPr>
                        <a:t>محدوده ي عملياتي ايستگاه هاي مشترك </a:t>
                      </a:r>
                      <a:endParaRPr lang="en-US" sz="110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chemeClr val="tx1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571504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ايستگاه 2 </a:t>
                      </a:r>
                      <a:endParaRPr lang="en-US" sz="160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ايستگاه 3  </a:t>
                      </a:r>
                      <a:endParaRPr lang="en-US" sz="160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chemeClr val="tx1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ايستگاه 4</a:t>
                      </a:r>
                      <a:endParaRPr lang="en-US" sz="160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00FF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1285884">
                <a:tc>
                  <a:txBody>
                    <a:bodyPr/>
                    <a:lstStyle/>
                    <a:p>
                      <a:pPr marL="0" algn="ctr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a-IR" sz="1600" b="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کل حریق و حادثه </a:t>
                      </a:r>
                      <a:endParaRPr kumimoji="0" lang="en-US" sz="1600" b="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a-IR" sz="1600" b="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محدوده يزد </a:t>
                      </a:r>
                      <a:endParaRPr kumimoji="0" lang="en-US" sz="1600" b="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محدوده حميديا</a:t>
                      </a:r>
                      <a:endParaRPr lang="en-US" sz="1600" b="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کل حریق و حادثه </a:t>
                      </a:r>
                      <a:endParaRPr lang="en-US" sz="1600" b="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chemeClr val="tx1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محدوده یزد </a:t>
                      </a:r>
                      <a:endParaRPr lang="en-US" sz="1600" b="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chemeClr val="tx1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محدوده شاهدیه </a:t>
                      </a:r>
                      <a:endParaRPr lang="en-US" sz="1600" b="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chemeClr val="tx1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کل حریق و حادثه </a:t>
                      </a:r>
                      <a:endParaRPr lang="en-US" sz="1600" b="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00FF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محدوده یزد </a:t>
                      </a:r>
                      <a:endParaRPr lang="en-US" sz="1600" b="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00FF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محدوده شهرک </a:t>
                      </a:r>
                      <a:endParaRPr lang="en-US" sz="1600" b="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00FF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chemeClr val="tx1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chemeClr val="tx1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chemeClr val="tx1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00FF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00FF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00FF00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28728" y="4857760"/>
          <a:ext cx="6143668" cy="1769124"/>
        </p:xfrm>
        <a:graphic>
          <a:graphicData uri="http://schemas.openxmlformats.org/drawingml/2006/table">
            <a:tbl>
              <a:tblPr rtl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tblPr>
              <a:tblGrid>
                <a:gridCol w="6143668"/>
              </a:tblGrid>
              <a:tr h="589708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ايستگاه شماره 2 : اين ايستگاه ، با شهرداري حميديا مشترك مي باشد . از </a:t>
                      </a:r>
                      <a:r>
                        <a:rPr lang="fa-IR" sz="15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298مورد </a:t>
                      </a: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حريق و حادثه ، </a:t>
                      </a:r>
                      <a:r>
                        <a:rPr lang="fa-IR" sz="15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159 </a:t>
                      </a: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مورد آن يعني </a:t>
                      </a:r>
                      <a:r>
                        <a:rPr lang="fa-IR" sz="15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53% </a:t>
                      </a: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مربوط به محدوده شهرداري حميديا مي باشد</a:t>
                      </a:r>
                      <a:endParaRPr lang="en-US" sz="100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3561" marR="635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6699"/>
                    </a:solidFill>
                  </a:tcPr>
                </a:tc>
              </a:tr>
              <a:tr h="589708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ايستگاه شماره 3 : اين ايستگاه ، با شهرداري شاهديه مشترك مي باشد . از </a:t>
                      </a:r>
                      <a:r>
                        <a:rPr lang="fa-IR" sz="15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195 </a:t>
                      </a: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مورد حريق و حادثه ، </a:t>
                      </a:r>
                      <a:r>
                        <a:rPr lang="fa-IR" sz="15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87 </a:t>
                      </a: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مورد آن يعني </a:t>
                      </a:r>
                      <a:r>
                        <a:rPr lang="fa-IR" sz="15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45</a:t>
                      </a:r>
                      <a:r>
                        <a:rPr lang="fa-IR" sz="1500" b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 </a:t>
                      </a:r>
                      <a:r>
                        <a:rPr lang="fa-IR" sz="15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% </a:t>
                      </a: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مربوط به محدوده شهرداري شاهديه مي باشد</a:t>
                      </a:r>
                      <a:endParaRPr lang="en-US" sz="100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3561" marR="635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66CCFF"/>
                    </a:solidFill>
                  </a:tcPr>
                </a:tc>
              </a:tr>
              <a:tr h="589708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ايستگاه شماره 4 : اين ايستگاه ، با شركت شهركهاي صنعتي يزد مشترك مي باشد . از </a:t>
                      </a:r>
                      <a:r>
                        <a:rPr lang="fa-IR" sz="15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133 </a:t>
                      </a: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مورد حريق و حادثه ، </a:t>
                      </a:r>
                      <a:r>
                        <a:rPr lang="fa-IR" sz="15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48 </a:t>
                      </a: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مورد آن يعني </a:t>
                      </a:r>
                      <a:r>
                        <a:rPr lang="fa-IR" sz="15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36% </a:t>
                      </a:r>
                      <a:r>
                        <a:rPr lang="fa-IR" sz="15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B Nazanin"/>
                        </a:rPr>
                        <a:t>مربوط به محدوده شهرك  صنعتي مي باشد</a:t>
                      </a:r>
                      <a:endParaRPr lang="en-US" sz="1000" dirty="0">
                        <a:latin typeface="Arial"/>
                        <a:ea typeface="Arial"/>
                        <a:cs typeface="Tahoma"/>
                      </a:endParaRPr>
                    </a:p>
                  </a:txBody>
                  <a:tcPr marL="63561" marR="635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AFFC04"/>
                    </a:solidFill>
                  </a:tcPr>
                </a:tc>
              </a:tr>
            </a:tbl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5586" name="Picture 2" descr="H:\عملكرد 94\مرمت و محوطه سازي جلو ساختمان مركزي\DSC016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429132"/>
            <a:ext cx="2762270" cy="2143140"/>
          </a:xfrm>
          <a:prstGeom prst="rect">
            <a:avLst/>
          </a:prstGeom>
          <a:ln w="285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L:\عملكرد 94\مرمت و محوطه سازي جلو ساختمان مركزي\DSC013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3116"/>
            <a:ext cx="2667018" cy="2000264"/>
          </a:xfrm>
          <a:prstGeom prst="rect">
            <a:avLst/>
          </a:prstGeom>
          <a:ln w="2857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L:\عملكرد 94\مرمت و محوطه سازي جلو ساختمان مركزي\DSC01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071678"/>
            <a:ext cx="2667018" cy="2071702"/>
          </a:xfrm>
          <a:prstGeom prst="rect">
            <a:avLst/>
          </a:prstGeom>
          <a:ln w="2857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L:\عملكرد 94\مرمت و محوطه سازي جلو ساختمان مركزي\DSC016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4500570"/>
            <a:ext cx="2862168" cy="2146626"/>
          </a:xfrm>
          <a:prstGeom prst="rect">
            <a:avLst/>
          </a:prstGeom>
          <a:ln w="285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28992" y="2428868"/>
            <a:ext cx="2286016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مرمت و بازسازي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محوطه ساختمان مركزي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L:\DSC001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285992"/>
            <a:ext cx="2774208" cy="1928826"/>
          </a:xfrm>
          <a:prstGeom prst="rect">
            <a:avLst/>
          </a:prstGeom>
          <a:ln w="28575" cap="sq">
            <a:solidFill>
              <a:srgbClr val="2828E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L:\DSC01132.JPG"/>
          <p:cNvPicPr/>
          <p:nvPr/>
        </p:nvPicPr>
        <p:blipFill>
          <a:blip r:embed="rId5" cstate="print"/>
          <a:srcRect t="6088" r="11412" b="18446"/>
          <a:stretch>
            <a:fillRect/>
          </a:stretch>
        </p:blipFill>
        <p:spPr bwMode="auto">
          <a:xfrm>
            <a:off x="285720" y="2143116"/>
            <a:ext cx="2786082" cy="2071702"/>
          </a:xfrm>
          <a:prstGeom prst="rect">
            <a:avLst/>
          </a:prstGeom>
          <a:ln w="28575" cap="sq">
            <a:solidFill>
              <a:srgbClr val="2828E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:\آغاز احداث مرحله دوم مغازه ها\DSC061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500570"/>
            <a:ext cx="2786082" cy="1928802"/>
          </a:xfrm>
          <a:prstGeom prst="rect">
            <a:avLst/>
          </a:prstGeom>
          <a:ln w="2857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571868" y="2928934"/>
            <a:ext cx="2000264" cy="523220"/>
          </a:xfrm>
          <a:prstGeom prst="rect">
            <a:avLst/>
          </a:prstGeom>
          <a:gradFill>
            <a:gsLst>
              <a:gs pos="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4200000" scaled="0"/>
          </a:gradFill>
          <a:ln w="28575"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angle"/>
            <a:bevelB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B Nazanin" pitchFamily="2" charset="-78"/>
              </a:rPr>
              <a:t>هدف :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1400" b="1" dirty="0" smtClean="0">
                <a:solidFill>
                  <a:schemeClr val="bg1"/>
                </a:solidFill>
                <a:latin typeface="Arial" pitchFamily="34" charset="0"/>
                <a:cs typeface="B Nazanin" pitchFamily="2" charset="-78"/>
              </a:rPr>
              <a:t>رسيدن به درآمد هاي پايدار</a:t>
            </a:r>
            <a:endParaRPr kumimoji="0" lang="fa-IR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71868" y="1500174"/>
            <a:ext cx="2000264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احداث</a:t>
            </a:r>
            <a:r>
              <a:rPr lang="fa-IR" sz="2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 واحد هاي تجاري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pic>
        <p:nvPicPr>
          <p:cNvPr id="2" name="Picture 2" descr="G:\عكس\DSC065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3470" y="4325289"/>
            <a:ext cx="2818332" cy="210724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G:\عكس\DSC06518.JPG"/>
          <p:cNvPicPr>
            <a:picLocks noChangeAspect="1" noChangeArrowheads="1"/>
          </p:cNvPicPr>
          <p:nvPr/>
        </p:nvPicPr>
        <p:blipFill>
          <a:blip r:embed="rId8" cstate="print"/>
          <a:srcRect l="7418" r="6044" b="7143"/>
          <a:stretch>
            <a:fillRect/>
          </a:stretch>
        </p:blipFill>
        <p:spPr bwMode="auto">
          <a:xfrm>
            <a:off x="6143636" y="4357694"/>
            <a:ext cx="2788830" cy="2071702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000364" y="2928934"/>
            <a:ext cx="4143404" cy="646331"/>
          </a:xfrm>
          <a:prstGeom prst="rect">
            <a:avLst/>
          </a:prstGeom>
          <a:gradFill>
            <a:gsLst>
              <a:gs pos="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4200000" scaled="0"/>
          </a:gradFill>
          <a:ln w="28575">
            <a:solidFill>
              <a:srgbClr val="FF0000"/>
            </a:solidFill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angle"/>
            <a:bevelB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B Nazanin" pitchFamily="2" charset="-78"/>
              </a:rPr>
              <a:t>هدف :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b="1" dirty="0" smtClean="0">
                <a:solidFill>
                  <a:schemeClr val="bg1"/>
                </a:solidFill>
                <a:latin typeface="Arial" pitchFamily="34" charset="0"/>
                <a:cs typeface="B Nazanin" pitchFamily="2" charset="-78"/>
              </a:rPr>
              <a:t>به حداقل زمان رسيدن به محل حريق و حوادث</a:t>
            </a:r>
            <a:endParaRPr kumimoji="0" lang="fa-IR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71868" y="1500174"/>
            <a:ext cx="2000264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احداث</a:t>
            </a:r>
            <a:r>
              <a:rPr lang="fa-IR" sz="2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 ايستگاه شماره 11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pic>
        <p:nvPicPr>
          <p:cNvPr id="5121" name="Picture 1" descr="M:\DSC06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857628"/>
            <a:ext cx="3571900" cy="267892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5122" name="Picture 2" descr="M:\DSC060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29066"/>
            <a:ext cx="3524274" cy="264320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71868" y="1500174"/>
            <a:ext cx="2357454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خريد و تجهيز خودرو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214942" y="2000240"/>
            <a:ext cx="3071834" cy="1323439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28575"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انعقاد قرارداد خريد 3 دستگاه كاپرا</a:t>
            </a:r>
            <a:r>
              <a:rPr kumimoji="0" lang="fa-I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 تك كابين ، 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 1 دستگاه كاپرا دو كابين و 1 دستگاه نيسان جمعاً به مبلغ 3،832،800،000 ريال</a:t>
            </a:r>
            <a:endParaRPr kumimoji="0" lang="fa-I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786314" y="3429000"/>
            <a:ext cx="3929090" cy="1323439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28575">
            <a:solidFill>
              <a:srgbClr val="2605EB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انعقاد قرارداد تجهيز كاپرا به خودرو غواصي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انعقاد قرارداد تجهيز نيسان به خودرو حريق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انعقاد قرارداد تجهيز پيكاب به امداد چاه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جمعاً به مبلغ 4،662،000،000</a:t>
            </a:r>
          </a:p>
        </p:txBody>
      </p:sp>
      <p:pic>
        <p:nvPicPr>
          <p:cNvPr id="1026" name="Picture 2" descr="M:\DSC01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857760"/>
            <a:ext cx="2286015" cy="17859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1" name="Picture 1" descr="M:\Picture 0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357562"/>
            <a:ext cx="3542406" cy="2712805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85720" y="2143116"/>
            <a:ext cx="4214842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انعقاد قرارداد خريد يك  دستگاه نردبان 56 متري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CAN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 L56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 به مبلغ 48،197،000،000 ريال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00430" y="1571612"/>
            <a:ext cx="2286016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تعويض تابلو ايستگاه ها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pic>
        <p:nvPicPr>
          <p:cNvPr id="4102" name="Picture 6" descr="G:\عكس\DSC065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357562"/>
            <a:ext cx="2762268" cy="2286016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4103" name="Picture 7" descr="G:\عكس\DSC065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429000"/>
            <a:ext cx="2385914" cy="178943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4104" name="Picture 8" descr="G:\عكس\DSC06568.JPG"/>
          <p:cNvPicPr>
            <a:picLocks noChangeAspect="1" noChangeArrowheads="1"/>
          </p:cNvPicPr>
          <p:nvPr/>
        </p:nvPicPr>
        <p:blipFill>
          <a:blip r:embed="rId6" cstate="print"/>
          <a:srcRect l="10153"/>
          <a:stretch>
            <a:fillRect/>
          </a:stretch>
        </p:blipFill>
        <p:spPr bwMode="auto">
          <a:xfrm>
            <a:off x="357158" y="3357562"/>
            <a:ext cx="2738566" cy="2286016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000364" y="2357430"/>
            <a:ext cx="3071834" cy="646331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830763" algn="l"/>
              </a:tabLst>
            </a:pPr>
            <a:r>
              <a:rPr kumimoji="0" lang="fa-I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ساخت و تعويض تابلو هاي فرسوده</a:t>
            </a:r>
            <a:r>
              <a:rPr lang="fa-IR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 ايستگاه ها به مبلغ  120،000،000ريال</a:t>
            </a:r>
            <a:endParaRPr kumimoji="0" lang="fa-IR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500430" y="5500702"/>
            <a:ext cx="2286016" cy="92333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ايستگاه شماره 5 اجرا شده و ايستگاه شماره يك ، 4 ، 7 و 8 در شرف انجام است</a:t>
            </a:r>
            <a:endParaRPr lang="fa-IR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14678" y="1500174"/>
            <a:ext cx="2571768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ساير اقدامات جهت كسب درآمد هاي پايدار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715140" y="2285992"/>
            <a:ext cx="1785950" cy="52322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14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اجاره كارگاه شارژ ماهيامه 65،000،000 ريال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286116" y="2357430"/>
            <a:ext cx="2428892" cy="52322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14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اجاره اتاق ورودي سازمان  به شركت سرداب ماهيانه 13،000،000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7158" y="2285992"/>
            <a:ext cx="2428892" cy="52322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14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اجاره اتاقك جهت نصب دستگاه خودپرداز بانك رفاه ماهيانه 2،000،000</a:t>
            </a:r>
          </a:p>
        </p:txBody>
      </p:sp>
      <p:pic>
        <p:nvPicPr>
          <p:cNvPr id="64515" name="Picture 3" descr="G:\عكس\DSC06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29" y="3071809"/>
            <a:ext cx="2286017" cy="1714513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64516" name="Picture 4" descr="G:\عكس\DSC065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9827" y="4929198"/>
            <a:ext cx="2381266" cy="17859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64517" name="Picture 5" descr="G:\راه اندازي دستگاه خود پرداز 9 ديماه\DSC054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071810"/>
            <a:ext cx="2428892" cy="182167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64518" name="Picture 6" descr="G:\عكس\DSC065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986262"/>
            <a:ext cx="2286016" cy="1714512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  <p:pic>
        <p:nvPicPr>
          <p:cNvPr id="64519" name="Picture 7" descr="M:\IMG_3988.jpg"/>
          <p:cNvPicPr>
            <a:picLocks noChangeAspect="1" noChangeArrowheads="1"/>
          </p:cNvPicPr>
          <p:nvPr/>
        </p:nvPicPr>
        <p:blipFill>
          <a:blip r:embed="rId8" cstate="print"/>
          <a:srcRect l="11442" t="13846" r="41480"/>
          <a:stretch>
            <a:fillRect/>
          </a:stretch>
        </p:blipFill>
        <p:spPr bwMode="auto">
          <a:xfrm>
            <a:off x="6786578" y="3286124"/>
            <a:ext cx="2134004" cy="2928958"/>
          </a:xfrm>
          <a:prstGeom prst="rect">
            <a:avLst/>
          </a:prstGeom>
          <a:noFill/>
          <a:ln w="28575">
            <a:solidFill>
              <a:srgbClr val="2605EB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C:\Documents and Settings\askari\My Documents\DSC093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786058"/>
            <a:ext cx="2500330" cy="17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C:\Documents and Settings\askari\My Documents\DSC09409.JPG"/>
          <p:cNvPicPr/>
          <p:nvPr/>
        </p:nvPicPr>
        <p:blipFill>
          <a:blip r:embed="rId5" cstate="print"/>
          <a:srcRect t="10058" r="27209"/>
          <a:stretch>
            <a:fillRect/>
          </a:stretch>
        </p:blipFill>
        <p:spPr bwMode="auto">
          <a:xfrm>
            <a:off x="428596" y="2786058"/>
            <a:ext cx="2571768" cy="171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C:\Documents and Settings\askari\My Documents\DSC09389.JPG"/>
          <p:cNvPicPr/>
          <p:nvPr/>
        </p:nvPicPr>
        <p:blipFill>
          <a:blip r:embed="rId6" cstate="print"/>
          <a:srcRect t="23635" r="31246"/>
          <a:stretch>
            <a:fillRect/>
          </a:stretch>
        </p:blipFill>
        <p:spPr bwMode="auto">
          <a:xfrm>
            <a:off x="6286512" y="4714884"/>
            <a:ext cx="2519758" cy="1900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L:\DSC01681.JPG"/>
          <p:cNvPicPr/>
          <p:nvPr/>
        </p:nvPicPr>
        <p:blipFill>
          <a:blip r:embed="rId7" cstate="print"/>
          <a:srcRect l="20188"/>
          <a:stretch>
            <a:fillRect/>
          </a:stretch>
        </p:blipFill>
        <p:spPr bwMode="auto">
          <a:xfrm>
            <a:off x="3357554" y="4786322"/>
            <a:ext cx="2471189" cy="1855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L:\DSC01638.JPG"/>
          <p:cNvPicPr/>
          <p:nvPr/>
        </p:nvPicPr>
        <p:blipFill>
          <a:blip r:embed="rId8" cstate="print"/>
          <a:srcRect l="9226" r="17589"/>
          <a:stretch>
            <a:fillRect/>
          </a:stretch>
        </p:blipFill>
        <p:spPr bwMode="auto">
          <a:xfrm>
            <a:off x="428596" y="4714884"/>
            <a:ext cx="2571768" cy="185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071802" y="1428736"/>
            <a:ext cx="2928958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سير مراحل گزينش 30 نفر نيرو و 10 نفر در آزمون استخدامي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428992" y="1714488"/>
            <a:ext cx="2357454" cy="461665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چشم انداز سال 95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B Homa" pitchFamily="2" charset="-78"/>
            </a:endParaRPr>
          </a:p>
        </p:txBody>
      </p:sp>
      <p:sp>
        <p:nvSpPr>
          <p:cNvPr id="163841" name="Rectangle 1"/>
          <p:cNvSpPr>
            <a:spLocks noChangeArrowheads="1"/>
          </p:cNvSpPr>
          <p:nvPr/>
        </p:nvSpPr>
        <p:spPr bwMode="auto">
          <a:xfrm>
            <a:off x="357158" y="2428868"/>
            <a:ext cx="8429684" cy="3816429"/>
          </a:xfrm>
          <a:prstGeom prst="rect">
            <a:avLst/>
          </a:prstGeom>
          <a:solidFill>
            <a:srgbClr val="99FF99"/>
          </a:solidFill>
          <a:ln w="28575">
            <a:solidFill>
              <a:srgbClr val="2605EB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Titr" pitchFamily="2" charset="-78"/>
              </a:rPr>
              <a:t>اعم برنامه های سازمان در سال 95 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Titr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تجهیز ایستگاه شماره 10 آزادشهر به ماشین آلات ، تجهیزات و نیروی عملیاتی 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احداث میدان عملیاتی – ورزشی – آموزشی مجهز به برج عملیاتی و اتاق دود و ....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خرید خودروهای آتش نشانی جهت بازسازی و نوسازی ناوگان عملیاتی 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خرید بیسیم اعم از دستی و خورویی و همچنین خرید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repeater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پیگیری اخذ یک قطعه زمین مناسب درمحدوده مهرآوران جهت ساخت ایستگاه شماره 12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اعزام نیروهای عملیاتی جدید سازمان به مرکز آموزش بین المللی صالح آباد تهران جهت فراگیری آموزش تخصصی 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خرید یک دستگاه نردبان وبالابر هیدرولیکی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برگزاری همایشها ، نمایشگاهها در جهت پیشگیری از وقوع حریق و حوادث</a:t>
            </a:r>
            <a:endParaRPr kumimoji="0" lang="fa-IR" sz="2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3" descr="vijehnameh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1500174"/>
            <a:ext cx="4933968" cy="3842555"/>
          </a:xfrm>
          <a:prstGeom prst="rect">
            <a:avLst/>
          </a:prstGeom>
          <a:ln>
            <a:solidFill>
              <a:srgbClr val="FF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Right"/>
            <a:lightRig rig="threePt" dir="t"/>
          </a:scene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43306" y="5429264"/>
            <a:ext cx="1785950" cy="500065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7200000" scaled="0"/>
            <a:tileRect/>
          </a:gradFill>
          <a:ln w="38100">
            <a:solidFill>
              <a:srgbClr val="2605EB"/>
            </a:solidFill>
          </a:ln>
          <a:scene3d>
            <a:camera prst="orthographicFront"/>
            <a:lightRig rig="threePt" dir="tl">
              <a:rot lat="0" lon="0" rev="7200000"/>
            </a:lightRig>
          </a:scene3d>
          <a:sp3d>
            <a:bevelT/>
          </a:sp3d>
        </p:spPr>
        <p:txBody>
          <a:bodyPr anchor="ctr">
            <a:sp3d contourW="6350">
              <a:contourClr>
                <a:schemeClr val="accent1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altLang="en-US" dirty="0">
                <a:ln w="11430"/>
                <a:solidFill>
                  <a:schemeClr val="bg1"/>
                </a:soli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B Homa" pitchFamily="2" charset="-78"/>
              </a:rPr>
              <a:t>با تشکر از توجه </a:t>
            </a:r>
            <a:r>
              <a:rPr lang="fa-IR" altLang="en-US" dirty="0" smtClean="0">
                <a:ln w="11430"/>
                <a:solidFill>
                  <a:schemeClr val="bg1"/>
                </a:soli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B Homa" pitchFamily="2" charset="-78"/>
              </a:rPr>
              <a:t>شما</a:t>
            </a:r>
            <a:endParaRPr lang="en-US" altLang="en-US" dirty="0">
              <a:ln w="11430"/>
              <a:solidFill>
                <a:schemeClr val="bg1"/>
              </a:solidFill>
              <a:effectLst>
                <a:outerShdw blurRad="44450" dist="41910" dir="3600000" algn="tl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B Homa" pitchFamily="2" charset="-7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85728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L:\ايستگاه 2.JPG"/>
          <p:cNvPicPr/>
          <p:nvPr/>
        </p:nvPicPr>
        <p:blipFill>
          <a:blip r:embed="rId4" cstate="print"/>
          <a:srcRect b="12984"/>
          <a:stretch>
            <a:fillRect/>
          </a:stretch>
        </p:blipFill>
        <p:spPr bwMode="auto">
          <a:xfrm>
            <a:off x="2285984" y="4643446"/>
            <a:ext cx="1785950" cy="150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L:\ايستگاه 4.JPG"/>
          <p:cNvPicPr/>
          <p:nvPr/>
        </p:nvPicPr>
        <p:blipFill>
          <a:blip r:embed="rId5" cstate="print"/>
          <a:srcRect t="8156" r="16899" b="23501"/>
          <a:stretch>
            <a:fillRect/>
          </a:stretch>
        </p:blipFill>
        <p:spPr bwMode="auto">
          <a:xfrm>
            <a:off x="214282" y="4643446"/>
            <a:ext cx="1928826" cy="1500198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L:\ايستگاه 3.JPG"/>
          <p:cNvPicPr/>
          <p:nvPr/>
        </p:nvPicPr>
        <p:blipFill>
          <a:blip r:embed="rId6" cstate="print"/>
          <a:srcRect t="24439"/>
          <a:stretch>
            <a:fillRect/>
          </a:stretch>
        </p:blipFill>
        <p:spPr bwMode="auto">
          <a:xfrm>
            <a:off x="642910" y="2357430"/>
            <a:ext cx="3143272" cy="1835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1" name="Chart 10"/>
          <p:cNvGraphicFramePr/>
          <p:nvPr/>
        </p:nvGraphicFramePr>
        <p:xfrm>
          <a:off x="4500562" y="2428868"/>
          <a:ext cx="43053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57224" y="5500702"/>
            <a:ext cx="4929222" cy="1015663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بيشترين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 آمار حريق در سال 93 مربوط يكماهه فروردين و در سال 94 مربوط به يكماهه مرداد مي باشد .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71802" y="1285860"/>
            <a:ext cx="3071834" cy="461665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4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آمار حريق به تفكيك ماهه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047804" y="1928803"/>
          <a:ext cx="2765956" cy="4586275"/>
        </p:xfrm>
        <a:graphic>
          <a:graphicData uri="http://schemas.openxmlformats.org/drawingml/2006/table">
            <a:tbl>
              <a:tblPr rtl="1"/>
              <a:tblGrid>
                <a:gridCol w="937894"/>
                <a:gridCol w="639966"/>
                <a:gridCol w="540120"/>
                <a:gridCol w="647976"/>
              </a:tblGrid>
              <a:tr h="534399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حریق بر اساس </a:t>
                      </a:r>
                      <a:r>
                        <a:rPr lang="fa-IR" sz="18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ماه  </a:t>
                      </a:r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در 10ماهه 94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534399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حریق 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حریق 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درصد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فروردين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ارديبهشت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خرداد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تير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مرداد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شهريور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مهر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آبان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آذر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12 -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دي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جمع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285720" y="2071678"/>
          <a:ext cx="542928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85786" y="5715016"/>
            <a:ext cx="4929222" cy="707886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بيشترين</a:t>
            </a: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 آمار حادثه در سال 93 مربوط يكماهه مرداد و در سال 94 مربوط به يكماهه مرداد و شهريور مي باشد .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71802" y="1285860"/>
            <a:ext cx="3071834" cy="461665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4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Homa" pitchFamily="2" charset="-78"/>
              </a:rPr>
              <a:t>آمار حادثه به تفكيك ماهه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15074" y="2143116"/>
          <a:ext cx="2709328" cy="4333086"/>
        </p:xfrm>
        <a:graphic>
          <a:graphicData uri="http://schemas.openxmlformats.org/drawingml/2006/table">
            <a:tbl>
              <a:tblPr rtl="1"/>
              <a:tblGrid>
                <a:gridCol w="872418"/>
                <a:gridCol w="647976"/>
                <a:gridCol w="504260"/>
                <a:gridCol w="684674"/>
              </a:tblGrid>
              <a:tr h="500066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حادثه بر اساس ماه در 10ماهه 94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89810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حادثه 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حادثه 94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درصد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9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فروردين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981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ارديبهشت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9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خرداد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9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تير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9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مرداد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9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شهريور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9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مهر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9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آبان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9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آذر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39 -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9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دي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16 -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9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جمع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i="0" u="none" strike="noStrike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/>
        </p:nvGraphicFramePr>
        <p:xfrm>
          <a:off x="285720" y="2000240"/>
          <a:ext cx="5715040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14612" y="1285860"/>
            <a:ext cx="3714776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آمار حضور ايستگاه ها درحريق و حوادث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808598" y="2214554"/>
          <a:ext cx="3022032" cy="3985581"/>
        </p:xfrm>
        <a:graphic>
          <a:graphicData uri="http://schemas.openxmlformats.org/drawingml/2006/table">
            <a:tbl>
              <a:tblPr rtl="1"/>
              <a:tblGrid>
                <a:gridCol w="422710"/>
                <a:gridCol w="986322"/>
                <a:gridCol w="1017854"/>
                <a:gridCol w="595146"/>
              </a:tblGrid>
              <a:tr h="500066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Titr" pitchFamily="2" charset="-78"/>
                        </a:rPr>
                        <a:t>شرکت ایستگاهها در حریق و حادثه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16865">
                <a:tc>
                  <a:txBody>
                    <a:bodyPr/>
                    <a:lstStyle/>
                    <a:p>
                      <a:pPr algn="ctr" rtl="0" fontAlgn="ctr"/>
                      <a:endParaRPr lang="fa-IR" sz="12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10ماهه 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10ماهه 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درصد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5 -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6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10-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7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 5 -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8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439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9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latin typeface="B Nazanin"/>
                        <a:cs typeface="B Nazanin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331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جمع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2462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2596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B Nazanin"/>
                          <a:cs typeface="B Nazanin" pitchFamily="2" charset="-78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400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285720" y="2071678"/>
          <a:ext cx="5143536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skari\My Documents\01.JPG"/>
          <p:cNvPicPr/>
          <p:nvPr/>
        </p:nvPicPr>
        <p:blipFill>
          <a:blip r:embed="rId2" cstate="print"/>
          <a:srcRect t="20575" b="28298"/>
          <a:stretch>
            <a:fillRect/>
          </a:stretch>
        </p:blipFill>
        <p:spPr bwMode="auto">
          <a:xfrm>
            <a:off x="7715272" y="214290"/>
            <a:ext cx="1212633" cy="1571636"/>
          </a:xfrm>
          <a:prstGeom prst="rect">
            <a:avLst/>
          </a:prstGeom>
          <a:ln w="38100" cap="sq">
            <a:solidFill>
              <a:srgbClr val="44F255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r="-3704" b="7692"/>
          <a:stretch>
            <a:fillRect/>
          </a:stretch>
        </p:blipFill>
        <p:spPr bwMode="auto">
          <a:xfrm>
            <a:off x="285720" y="214290"/>
            <a:ext cx="1047755" cy="13573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714744" y="285728"/>
            <a:ext cx="1714511" cy="85725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198000" tIns="198000" rIns="198000" bIns="18000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دولت و ملت</a:t>
            </a: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 smtClean="0">
                <a:solidFill>
                  <a:srgbClr val="00B050"/>
                </a:solidFill>
                <a:latin typeface="Arial" pitchFamily="34" charset="0"/>
                <a:ea typeface="Arial" pitchFamily="34" charset="0"/>
                <a:cs typeface="B Mitra" pitchFamily="2" charset="-78"/>
              </a:rPr>
              <a:t>هم دلي و هم زباني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894816" y="2138363"/>
          <a:ext cx="3055520" cy="2093593"/>
        </p:xfrm>
        <a:graphic>
          <a:graphicData uri="http://schemas.openxmlformats.org/drawingml/2006/table">
            <a:tbl>
              <a:tblPr rtl="1"/>
              <a:tblGrid>
                <a:gridCol w="685025"/>
                <a:gridCol w="812183"/>
                <a:gridCol w="963168"/>
                <a:gridCol w="595144"/>
              </a:tblGrid>
              <a:tr h="500066"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حریق و حادثه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433381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10ماهه 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10ماهه 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درصد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حریق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1411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1455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1624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حادثه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1051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1141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2462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2596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B Nazanin" pitchFamily="2" charset="-78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500034" y="2214554"/>
          <a:ext cx="514350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571868" y="1357298"/>
            <a:ext cx="1928826" cy="400110"/>
          </a:xfrm>
          <a:prstGeom prst="rect">
            <a:avLst/>
          </a:prstGeom>
          <a:gradFill flip="none" rotWithShape="1">
            <a:gsLst>
              <a:gs pos="24000">
                <a:srgbClr val="FF66FF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>
            <a:solidFill>
              <a:srgbClr val="FF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30763" algn="l"/>
              </a:tabLs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Nazanin" pitchFamily="2" charset="-78"/>
              </a:rPr>
              <a:t>آمار حريق و حادثه</a:t>
            </a:r>
            <a:endParaRPr lang="fa-IR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8215</TotalTime>
  <Words>2131</Words>
  <Application>Microsoft Office PowerPoint</Application>
  <PresentationFormat>On-screen Show (4:3)</PresentationFormat>
  <Paragraphs>761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Metro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Hamid</dc:creator>
  <cp:lastModifiedBy>h-askarinia</cp:lastModifiedBy>
  <cp:revision>872</cp:revision>
  <dcterms:created xsi:type="dcterms:W3CDTF">2008-06-27T16:48:48Z</dcterms:created>
  <dcterms:modified xsi:type="dcterms:W3CDTF">2016-02-08T08:34:29Z</dcterms:modified>
</cp:coreProperties>
</file>